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4" r:id="rId3"/>
    <p:sldId id="367" r:id="rId4"/>
    <p:sldId id="431" r:id="rId5"/>
    <p:sldId id="368" r:id="rId6"/>
    <p:sldId id="369" r:id="rId7"/>
    <p:sldId id="370" r:id="rId8"/>
    <p:sldId id="416" r:id="rId9"/>
    <p:sldId id="420" r:id="rId10"/>
    <p:sldId id="419" r:id="rId11"/>
    <p:sldId id="451" r:id="rId12"/>
    <p:sldId id="376" r:id="rId13"/>
    <p:sldId id="454" r:id="rId14"/>
    <p:sldId id="455" r:id="rId15"/>
    <p:sldId id="374" r:id="rId16"/>
    <p:sldId id="447" r:id="rId17"/>
    <p:sldId id="448" r:id="rId18"/>
    <p:sldId id="449" r:id="rId19"/>
    <p:sldId id="450" r:id="rId20"/>
    <p:sldId id="452" r:id="rId21"/>
    <p:sldId id="453" r:id="rId22"/>
    <p:sldId id="457" r:id="rId23"/>
    <p:sldId id="375" r:id="rId24"/>
    <p:sldId id="456" r:id="rId25"/>
    <p:sldId id="351" r:id="rId26"/>
  </p:sldIdLst>
  <p:sldSz cx="9144000" cy="6858000" type="screen4x3"/>
  <p:notesSz cx="10018713" cy="68881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94721" autoAdjust="0"/>
  </p:normalViewPr>
  <p:slideViewPr>
    <p:cSldViewPr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2308" cy="345794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674044" y="0"/>
            <a:ext cx="4342307" cy="345794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B02FED76-E80C-4BE6-924D-A79C43A052FE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2" y="6542370"/>
            <a:ext cx="4342308" cy="345794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674044" y="6542370"/>
            <a:ext cx="4342307" cy="345794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153A31ED-7362-43CC-AC89-93618C8FF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403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674952" y="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33B2A16F-3ADA-4838-BC81-946194350A1E}" type="datetimeFigureOut">
              <a:rPr lang="hr-HR" smtClean="0"/>
              <a:t>10.3.2021.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328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1001872" y="3271879"/>
            <a:ext cx="8014970" cy="3099673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2" y="654256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3482CF80-3ECC-40D1-9E79-5EA5CB6F4AC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086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CF80-3ECC-40D1-9E79-5EA5CB6F4AC5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3825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CF80-3ECC-40D1-9E79-5EA5CB6F4AC5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92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Naslov 8"/>
          <p:cNvSpPr>
            <a:spLocks noGrp="1"/>
          </p:cNvSpPr>
          <p:nvPr>
            <p:ph type="ctrTitle" hasCustomPrompt="1"/>
          </p:nvPr>
        </p:nvSpPr>
        <p:spPr>
          <a:xfrm>
            <a:off x="1043608" y="1772816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dirty="0" err="1" smtClean="0"/>
              <a:t>Ureditstil</a:t>
            </a:r>
            <a:r>
              <a:rPr kumimoji="0" lang="hr-HR" dirty="0" smtClean="0"/>
              <a:t> naslova matrice</a:t>
            </a:r>
            <a:endParaRPr kumimoji="0" lang="en-US" dirty="0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 dirty="0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7DFFF7-4785-4074-8CD9-93EDBC9B0AD3}" type="datetime1">
              <a:rPr lang="hr-HR" smtClean="0"/>
              <a:t>10.3.2021.</a:t>
            </a:fld>
            <a:endParaRPr lang="hr-HR" dirty="0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r-HR" dirty="0" smtClean="0"/>
              <a:t>Zadar, 15.-16. svibnja 2014.</a:t>
            </a:r>
            <a:endParaRPr lang="hr-HR" dirty="0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dirty="0" smtClean="0"/>
              <a:t>Uredite stil naslova matrice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dirty="0" smtClean="0"/>
              <a:t>Uredite stil naslova matrice</a:t>
            </a:r>
            <a:endParaRPr kumimoji="0" lang="en-US" dirty="0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dirty="0" smtClean="0"/>
              <a:t>Uredite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dirty="0" smtClean="0"/>
              <a:t>26.06.2014.</a:t>
            </a:r>
            <a:endParaRPr lang="hr-HR" dirty="0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dirty="0" smtClean="0"/>
              <a:t>Zagreb.</a:t>
            </a:r>
            <a:endParaRPr lang="hr-HR" dirty="0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2" y="188640"/>
            <a:ext cx="173999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1" r:id="rId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uiExpand="1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anose="05000000000000000000" pitchFamily="2" charset="2"/>
        <a:buChar char="Ø"/>
        <a:defRPr kumimoji="0" sz="2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anose="05000000000000000000" pitchFamily="2" charset="2"/>
        <a:buChar char="v"/>
        <a:defRPr kumimoji="0" sz="23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kumimoji="0" sz="21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Font typeface="Courier New" panose="02070309020205020404" pitchFamily="49" charset="0"/>
        <a:buChar char="o"/>
        <a:defRPr kumimoji="0" sz="19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arinovic@zosi.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si.hr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000" y="1440000"/>
            <a:ext cx="7772400" cy="3213136"/>
          </a:xfrm>
        </p:spPr>
        <p:txBody>
          <a:bodyPr anchor="ctr" anchorCtr="0">
            <a:noAutofit/>
          </a:bodyPr>
          <a:lstStyle/>
          <a:p>
            <a:pPr algn="ctr"/>
            <a:r>
              <a:rPr lang="hr-HR" sz="2500" dirty="0" smtClean="0">
                <a:solidFill>
                  <a:schemeClr val="tx1"/>
                </a:solidFill>
                <a:effectLst/>
              </a:rPr>
              <a:t>Poticaji pri zapošljavanju osoba s invaliditetom </a:t>
            </a:r>
            <a:br>
              <a:rPr lang="hr-HR" sz="2500" dirty="0" smtClean="0">
                <a:solidFill>
                  <a:schemeClr val="tx1"/>
                </a:solidFill>
                <a:effectLst/>
              </a:rPr>
            </a:br>
            <a:r>
              <a:rPr lang="hr-HR" sz="2500" dirty="0" smtClean="0">
                <a:solidFill>
                  <a:schemeClr val="tx1"/>
                </a:solidFill>
                <a:effectLst/>
              </a:rPr>
              <a:t>dodijeljeni udrugama u 2020. godini</a:t>
            </a:r>
            <a:br>
              <a:rPr lang="hr-HR" sz="2500" dirty="0" smtClean="0">
                <a:solidFill>
                  <a:schemeClr val="tx1"/>
                </a:solidFill>
                <a:effectLst/>
              </a:rPr>
            </a:br>
            <a:endParaRPr lang="hr-HR" sz="25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7584" y="4653136"/>
            <a:ext cx="7844408" cy="479624"/>
          </a:xfrm>
        </p:spPr>
        <p:txBody>
          <a:bodyPr>
            <a:normAutofit/>
          </a:bodyPr>
          <a:lstStyle/>
          <a:p>
            <a:r>
              <a:rPr lang="hr-HR" sz="1600" dirty="0" smtClean="0">
                <a:solidFill>
                  <a:schemeClr val="tx1"/>
                </a:solidFill>
              </a:rPr>
              <a:t>Ana Marinović </a:t>
            </a:r>
            <a:r>
              <a:rPr lang="hr-HR" sz="1600" smtClean="0">
                <a:solidFill>
                  <a:schemeClr val="tx1"/>
                </a:solidFill>
                <a:hlinkClick r:id="rId3"/>
              </a:rPr>
              <a:t>amarinovic@zosi.hr</a:t>
            </a:r>
            <a:r>
              <a:rPr lang="hr-HR" sz="1600" smtClean="0">
                <a:solidFill>
                  <a:schemeClr val="tx1"/>
                </a:solidFill>
              </a:rPr>
              <a:t>                                                           </a:t>
            </a:r>
            <a:r>
              <a:rPr lang="hr-HR" sz="1600" smtClean="0">
                <a:solidFill>
                  <a:schemeClr val="tx1"/>
                </a:solidFill>
              </a:rPr>
              <a:t>ožujak</a:t>
            </a:r>
            <a:r>
              <a:rPr lang="hr-HR" sz="1600" smtClean="0">
                <a:solidFill>
                  <a:schemeClr val="tx1"/>
                </a:solidFill>
              </a:rPr>
              <a:t> </a:t>
            </a:r>
            <a:r>
              <a:rPr lang="hr-HR" sz="1600" dirty="0" smtClean="0">
                <a:solidFill>
                  <a:schemeClr val="tx1"/>
                </a:solidFill>
              </a:rPr>
              <a:t>2021. godina</a:t>
            </a:r>
          </a:p>
          <a:p>
            <a:pPr algn="l"/>
            <a:endParaRPr lang="hr-HR" dirty="0">
              <a:solidFill>
                <a:schemeClr val="tx1"/>
              </a:solidFill>
            </a:endParaRPr>
          </a:p>
          <a:p>
            <a:pPr algn="l"/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216024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slov 3"/>
          <p:cNvSpPr txBox="1">
            <a:spLocks/>
          </p:cNvSpPr>
          <p:nvPr/>
        </p:nvSpPr>
        <p:spPr>
          <a:xfrm>
            <a:off x="6012160" y="4532908"/>
            <a:ext cx="2242592" cy="36004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10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1196752"/>
            <a:ext cx="7776864" cy="5040560"/>
          </a:xfrm>
        </p:spPr>
        <p:txBody>
          <a:bodyPr>
            <a:norm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 smtClean="0"/>
              <a:t>Financiranje troškova stručne podrške </a:t>
            </a:r>
          </a:p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1800" dirty="0" smtClean="0"/>
              <a:t>ako </a:t>
            </a:r>
            <a:r>
              <a:rPr lang="hr-HR" sz="1800" dirty="0"/>
              <a:t>je nalazom i mišljenjem </a:t>
            </a:r>
            <a:r>
              <a:rPr lang="hr-HR" sz="1800" dirty="0" smtClean="0"/>
              <a:t>Centra za profesionalnu rehabilitaciju (pružatelj usluge) utvrđena </a:t>
            </a:r>
            <a:r>
              <a:rPr lang="hr-HR" sz="1800" dirty="0"/>
              <a:t>potreba stručne podrške, a prema planu individualne podrške kojim je utvrđeno trajanje, oblik, vrsta i broj sati stručne podrške – </a:t>
            </a:r>
            <a:r>
              <a:rPr lang="hr-HR" sz="1800" i="1" dirty="0"/>
              <a:t>usluga 6. Stručna podrška i praćenje na određenom radnom mjestu i radnom okruženju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700" dirty="0"/>
              <a:t>plaćanje </a:t>
            </a:r>
            <a:r>
              <a:rPr lang="hr-HR" sz="1700" dirty="0" smtClean="0"/>
              <a:t>izravno poslodavcu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700" dirty="0" smtClean="0"/>
              <a:t>zahtjev </a:t>
            </a:r>
            <a:r>
              <a:rPr lang="hr-HR" sz="1700" dirty="0"/>
              <a:t>se podnosi u roku 8 dana od sklapanja ugovora o pružanju stručne podrške </a:t>
            </a:r>
            <a:endParaRPr lang="hr-HR" sz="1700" dirty="0" smtClean="0"/>
          </a:p>
          <a:p>
            <a:pPr marL="630936" lvl="2" indent="0">
              <a:buNone/>
            </a:pPr>
            <a:endParaRPr lang="hr-HR" sz="1700" dirty="0"/>
          </a:p>
          <a:p>
            <a:pPr marL="630936" lvl="2" indent="0">
              <a:buNone/>
            </a:pPr>
            <a:r>
              <a:rPr lang="hr-HR" sz="1700" b="1" dirty="0" smtClean="0"/>
              <a:t>Ugovorom se utvrđuje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700" dirty="0"/>
              <a:t>trajanje, oblik i vrsta stručne podrške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700" dirty="0"/>
              <a:t>broj sati potrebne stručne podrške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700" dirty="0"/>
              <a:t>podaci o pružatelju usluge stručne podrške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700" dirty="0"/>
              <a:t>iznos financiranja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700" dirty="0"/>
              <a:t>način izvještavanja o izvršenoj usluzi stručne podrške</a:t>
            </a:r>
          </a:p>
        </p:txBody>
      </p:sp>
    </p:spTree>
    <p:extLst>
      <p:ext uri="{BB962C8B-B14F-4D97-AF65-F5344CB8AC3E}">
        <p14:creationId xmlns:p14="http://schemas.microsoft.com/office/powerpoint/2010/main" val="75568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200" b="1" u="sng" dirty="0" smtClean="0"/>
              <a:t>Potpora za održivost samozapošljavanja osoba s invaliditetom</a:t>
            </a:r>
            <a:endParaRPr lang="hr-HR" sz="22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osoba </a:t>
            </a:r>
            <a:r>
              <a:rPr lang="hr-HR" sz="1800" dirty="0"/>
              <a:t>koja se </a:t>
            </a:r>
            <a:r>
              <a:rPr lang="hr-HR" sz="1800" dirty="0" err="1"/>
              <a:t>samozapošljava</a:t>
            </a:r>
            <a:r>
              <a:rPr lang="hr-HR" sz="1800" dirty="0"/>
              <a:t> – na svoje ime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1.000,00 kn </a:t>
            </a:r>
            <a:r>
              <a:rPr lang="hr-HR" sz="1800" dirty="0" smtClean="0"/>
              <a:t>mjesečno</a:t>
            </a:r>
          </a:p>
          <a:p>
            <a:pPr marL="630936" lvl="2" indent="0">
              <a:buNone/>
            </a:pPr>
            <a:endParaRPr lang="hr-HR" sz="1800" dirty="0"/>
          </a:p>
          <a:p>
            <a:pPr marL="109728" indent="0">
              <a:buNone/>
            </a:pPr>
            <a:r>
              <a:rPr lang="hr-HR" sz="2000" i="1" dirty="0" smtClean="0"/>
              <a:t>Osoba s invaliditetom koja se </a:t>
            </a:r>
            <a:r>
              <a:rPr lang="hr-HR" sz="2000" i="1" dirty="0" err="1" smtClean="0"/>
              <a:t>samozapošljava</a:t>
            </a:r>
            <a:r>
              <a:rPr lang="hr-HR" sz="2000" i="1" dirty="0" smtClean="0"/>
              <a:t>:</a:t>
            </a:r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</a:rPr>
              <a:t>osnivanje trgovačkog društva i zapošljavanje u tom trgovačkom društvu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</a:rPr>
              <a:t>osnivanje zadruge i zapošljavanje u toj zadruzi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u="sng" dirty="0">
                <a:solidFill>
                  <a:prstClr val="black"/>
                </a:solidFill>
              </a:rPr>
              <a:t>osnivanje udruge i zapošljavanje u toj udruzi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</a:rPr>
              <a:t>obavljanje obrta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</a:rPr>
              <a:t>obavljanje domaće radinosti ili sporednog zanimanja na temelju kojeg je osoba osigurana na mirovinsko osiguranje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</a:rPr>
              <a:t>obavljanje djelatnosti slobodnog zanimanja (profesionalne djelatnosti) 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</a:rPr>
              <a:t>obavljanje djelatnosti poljoprivrede i šumarstva</a:t>
            </a:r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04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01189" y="980728"/>
            <a:ext cx="8211843" cy="475252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2200" u="sng" dirty="0" smtClean="0"/>
              <a:t>Nagrada </a:t>
            </a:r>
            <a:r>
              <a:rPr lang="hr-HR" sz="2200" u="sng" dirty="0"/>
              <a:t>za zapošljavanje izvan </a:t>
            </a:r>
            <a:r>
              <a:rPr lang="hr-HR" sz="2200" u="sng" dirty="0" smtClean="0"/>
              <a:t>kvote</a:t>
            </a:r>
          </a:p>
          <a:p>
            <a:pPr marL="109728" indent="0">
              <a:buClr>
                <a:schemeClr val="accent2"/>
              </a:buClr>
              <a:buNone/>
            </a:pPr>
            <a:r>
              <a:rPr lang="hr-HR" sz="1600" u="sng" dirty="0" smtClean="0"/>
              <a:t>prema Pravilniku </a:t>
            </a:r>
            <a:r>
              <a:rPr lang="hr-HR" sz="1600" u="sng" dirty="0"/>
              <a:t>o utvrđivanju kvote za zapošljavanje osoba s invaliditetom (</a:t>
            </a:r>
            <a:r>
              <a:rPr lang="hr-HR" sz="1600" u="sng" dirty="0" smtClean="0"/>
              <a:t>NN75/18, 120/18, 37/20)</a:t>
            </a:r>
          </a:p>
          <a:p>
            <a:pPr marL="109728" indent="0">
              <a:buClr>
                <a:schemeClr val="accent2"/>
              </a:buClr>
              <a:buNone/>
            </a:pPr>
            <a:endParaRPr lang="hr-HR" sz="1600" u="sng" dirty="0" smtClean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u</a:t>
            </a:r>
            <a:r>
              <a:rPr lang="hr-HR" sz="1800" dirty="0" smtClean="0"/>
              <a:t>druga koja </a:t>
            </a:r>
            <a:r>
              <a:rPr lang="hr-HR" sz="1800" dirty="0"/>
              <a:t>zapošljava više osoba s invaliditetom od propisane kvote /</a:t>
            </a:r>
            <a:r>
              <a:rPr lang="hr-HR" sz="1800" dirty="0" smtClean="0"/>
              <a:t>udruga koja </a:t>
            </a:r>
            <a:r>
              <a:rPr lang="hr-HR" sz="1800" dirty="0"/>
              <a:t>zapošljava manje od 20 radnika, među kojima su osobe s </a:t>
            </a:r>
            <a:r>
              <a:rPr lang="hr-HR" sz="1800" dirty="0" smtClean="0"/>
              <a:t>invaliditetom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 smtClean="0"/>
              <a:t>novčana nagrada </a:t>
            </a:r>
            <a:r>
              <a:rPr lang="hr-HR" sz="1800" dirty="0"/>
              <a:t>u iznosu </a:t>
            </a:r>
            <a:r>
              <a:rPr lang="hr-HR" sz="1800" dirty="0" smtClean="0"/>
              <a:t>30% </a:t>
            </a:r>
            <a:r>
              <a:rPr lang="hr-HR" sz="1800" dirty="0"/>
              <a:t>minimalne plaće </a:t>
            </a:r>
            <a:r>
              <a:rPr lang="hr-HR" sz="1800" dirty="0" smtClean="0"/>
              <a:t>mjesečno </a:t>
            </a:r>
            <a:r>
              <a:rPr lang="hr-HR" sz="1800" dirty="0"/>
              <a:t>za svakog radnika s invaliditetom koji predstavlja višak u odnosu na </a:t>
            </a:r>
            <a:r>
              <a:rPr lang="hr-HR" sz="1800" dirty="0" smtClean="0"/>
              <a:t>obveznu kvotu 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ovčana nagrada u 2020. godini iznosila 1.218,75 kn po osobi s invaliditetom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agrada </a:t>
            </a:r>
            <a:r>
              <a:rPr lang="hr-HR" sz="1800" dirty="0"/>
              <a:t>se može ostvariti za razdoblje od najduže </a:t>
            </a:r>
            <a:r>
              <a:rPr lang="hr-HR" sz="1800" dirty="0" smtClean="0"/>
              <a:t>dvanaest mjeseci kontinuirano </a:t>
            </a:r>
            <a:r>
              <a:rPr lang="hr-HR" sz="1800" dirty="0"/>
              <a:t>za pojedinu osobu s invaliditetom koju poslodavac </a:t>
            </a:r>
            <a:r>
              <a:rPr lang="hr-HR" sz="1800" dirty="0" smtClean="0"/>
              <a:t>zapošljava iznad propisane kvote</a:t>
            </a:r>
            <a:endParaRPr lang="hr-HR" sz="2200" u="sng" dirty="0">
              <a:solidFill>
                <a:prstClr val="black"/>
              </a:solidFill>
            </a:endParaRPr>
          </a:p>
          <a:p>
            <a:pPr marL="109728" indent="0">
              <a:buNone/>
            </a:pPr>
            <a:endParaRPr lang="hr-HR" sz="2400" dirty="0" smtClean="0"/>
          </a:p>
          <a:p>
            <a:pPr marL="109728" indent="0">
              <a:buNone/>
            </a:pPr>
            <a:endParaRPr lang="hr-HR" sz="2400" dirty="0" smtClean="0"/>
          </a:p>
          <a:p>
            <a:pPr marL="109728" indent="0">
              <a:buNone/>
            </a:pPr>
            <a:endParaRPr lang="hr-HR" sz="22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034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1800" b="1" i="1" u="sng" dirty="0"/>
              <a:t>Sufinanciranje troškova prijevoza osoba s invaliditetom</a:t>
            </a:r>
            <a:endParaRPr lang="hr-HR" sz="1800" i="1" dirty="0"/>
          </a:p>
          <a:p>
            <a:pPr marL="180975" lvl="1" indent="0">
              <a:buClr>
                <a:schemeClr val="accent2"/>
              </a:buClr>
              <a:buSzPct val="60000"/>
              <a:buNone/>
            </a:pPr>
            <a:r>
              <a:rPr lang="hr-HR" sz="1800" i="1" dirty="0" smtClean="0"/>
              <a:t>*</a:t>
            </a:r>
            <a:r>
              <a:rPr lang="hr-HR" sz="1700" i="1" u="sng" dirty="0" smtClean="0"/>
              <a:t>novi oblik poticaja, prema novom Pravilniku o poticajima od 01.01.2021. god</a:t>
            </a:r>
            <a:r>
              <a:rPr lang="hr-HR" sz="1800" i="1" u="sng" dirty="0" smtClean="0"/>
              <a:t>.</a:t>
            </a:r>
          </a:p>
          <a:p>
            <a:pPr marL="180975" lvl="1" indent="0">
              <a:buClr>
                <a:schemeClr val="accent2"/>
              </a:buClr>
              <a:buSzPct val="60000"/>
              <a:buNone/>
            </a:pPr>
            <a:endParaRPr lang="hr-HR" sz="1800" dirty="0"/>
          </a:p>
          <a:p>
            <a:pPr marL="342900" lvl="0" indent="-342900">
              <a:spcBef>
                <a:spcPts val="750"/>
              </a:spcBef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hr-HR" sz="1800" dirty="0">
                <a:ea typeface="Times New Roman" panose="02020603050405020304" pitchFamily="18" charset="0"/>
              </a:rPr>
              <a:t>poslodavac koji zapošljava osobu s invaliditetom na otvorenom tržištu rada, odnosno osoba s invaliditetom koja se </a:t>
            </a:r>
            <a:r>
              <a:rPr lang="hr-HR" sz="1800" dirty="0" err="1">
                <a:ea typeface="Times New Roman" panose="02020603050405020304" pitchFamily="18" charset="0"/>
              </a:rPr>
              <a:t>samozapošljava</a:t>
            </a:r>
            <a:r>
              <a:rPr lang="hr-HR" sz="1800" dirty="0">
                <a:ea typeface="Times New Roman" panose="02020603050405020304" pitchFamily="18" charset="0"/>
              </a:rPr>
              <a:t> te integrativna radionica i zaštitna radionica mogu ostvariti pravo na sufinanciranje troškova prijevoza osoba s invaliditetom za potrebe dolaska na posao i odlaska s posla te za potrebe dolaska na mjesto obavljanja djelatnosti i odlaska s mjesta obavljanja </a:t>
            </a:r>
            <a:r>
              <a:rPr lang="hr-HR" sz="1800" dirty="0" smtClean="0">
                <a:ea typeface="Times New Roman" panose="02020603050405020304" pitchFamily="18" charset="0"/>
              </a:rPr>
              <a:t>djelatnosti</a:t>
            </a:r>
            <a:endParaRPr lang="hr-HR" sz="1800" dirty="0">
              <a:ea typeface="Times New Roman" panose="02020603050405020304" pitchFamily="18" charset="0"/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391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hr-HR" sz="2500" b="1" dirty="0" smtClean="0"/>
          </a:p>
          <a:p>
            <a:pPr marL="109728" indent="0" algn="ctr">
              <a:buNone/>
            </a:pPr>
            <a:endParaRPr lang="hr-HR" sz="2500" b="1" dirty="0" smtClean="0"/>
          </a:p>
          <a:p>
            <a:pPr marL="109728" indent="0" algn="ctr">
              <a:buNone/>
            </a:pPr>
            <a:endParaRPr lang="hr-HR" sz="2500" b="1" dirty="0" smtClean="0"/>
          </a:p>
          <a:p>
            <a:pPr marL="109728" indent="0" algn="ctr">
              <a:buNone/>
            </a:pPr>
            <a:r>
              <a:rPr lang="hr-HR" sz="2500" b="1" dirty="0" smtClean="0"/>
              <a:t>Javni natječaji za dodjelu posebnih sredstava </a:t>
            </a:r>
            <a:r>
              <a:rPr lang="hr-HR" sz="2500" b="1" dirty="0"/>
              <a:t>za razvoj novih tehnologija i poslovnih procesa u cilju zapošljavanja i održavanja zaposlenosti osoba s invaliditetom 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275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15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94452"/>
            <a:ext cx="7704856" cy="5413491"/>
          </a:xfrm>
        </p:spPr>
        <p:txBody>
          <a:bodyPr>
            <a:normAutofit fontScale="77500" lnSpcReduction="20000"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Posebna sredstva za razvoj novih tehnologija i poslovnih procesa u cilju zapošljavanja i održavanja zaposlenosti osoba s invaliditetom kod </a:t>
            </a:r>
            <a:r>
              <a:rPr lang="hr-HR" sz="2000" u="sng" dirty="0" smtClean="0"/>
              <a:t>neprofitnih organizacija koje dio gospodarske djelatnosti obavljaju </a:t>
            </a:r>
            <a:r>
              <a:rPr lang="hr-HR" sz="2000" u="sng" dirty="0"/>
              <a:t>na otvorenom tržištu </a:t>
            </a:r>
            <a:r>
              <a:rPr lang="hr-HR" sz="2000" u="sng" dirty="0" smtClean="0"/>
              <a:t>rada</a:t>
            </a:r>
            <a:endParaRPr lang="hr-HR" sz="1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raspisivanje javnog natječaja – Upravno vijeće Zavoda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p</a:t>
            </a:r>
            <a:r>
              <a:rPr lang="hr-HR" sz="1800" dirty="0" smtClean="0"/>
              <a:t>lan u 4</a:t>
            </a:r>
            <a:r>
              <a:rPr lang="hr-HR" sz="1800" dirty="0"/>
              <a:t>. </a:t>
            </a:r>
            <a:r>
              <a:rPr lang="hr-HR" sz="1800" dirty="0" smtClean="0"/>
              <a:t>kvartalu </a:t>
            </a:r>
            <a:r>
              <a:rPr lang="hr-HR" sz="1800" dirty="0"/>
              <a:t>tekuće </a:t>
            </a:r>
            <a:r>
              <a:rPr lang="hr-HR" sz="1800" dirty="0" smtClean="0"/>
              <a:t>godine, u skladu sa raspisanim javnim natječajima prethodnih godina uz manje dorade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planirana sredstva u iznosu od 10.000.000,00 kn za udruge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uvjeti prijave: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 smtClean="0"/>
              <a:t>iskazan „pozitivan poslovni rezultat”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u</a:t>
            </a:r>
            <a:r>
              <a:rPr lang="hr-HR" sz="1800" dirty="0" smtClean="0"/>
              <a:t>pis u matični registar i Registar neprofitnih organizacija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 smtClean="0"/>
              <a:t>usklađenost statuta sa Zakonom o udrugama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 smtClean="0"/>
              <a:t>osoba ovlaštena za zastupanje u mandatu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 smtClean="0"/>
              <a:t>transparentno financijsko poslovanje u skladu s propisima o računovodstvu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 smtClean="0"/>
              <a:t>djelovanje najmanje jednu godinu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o</a:t>
            </a:r>
            <a:r>
              <a:rPr lang="hr-HR" sz="1800" dirty="0" smtClean="0"/>
              <a:t>pćim aktom uspostavljen model dobrog financijskog upravljanja i kontrola te način sprečavanja sukoba interesa pri raspolaganju javnim sredstvima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 smtClean="0"/>
              <a:t>registrirano sjedište u RH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ema dugovanja prema RH po bilo kojoj osnovi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 smtClean="0"/>
              <a:t>nema dugovanja prema radnicima po bilo kojoj osnovi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 smtClean="0"/>
              <a:t>osobe s invaliditetom upisane u Očevidnik zaposlenih osoba s invaliditetom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 smtClean="0"/>
              <a:t>registrirana djelatnost u okviru koje se provode aktivnosti za koje se traže sredstva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ema dugovanja prema Zavodu po bilo kojoj osnovi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 smtClean="0"/>
              <a:t>nisu korisnici sredstava iz ostalih izvora financiranja u istu svrhu kao po ovom natječaju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e vodi se kazneni postupak protiv ovlaštenika za zastupanje i voditelja projekta</a:t>
            </a:r>
          </a:p>
          <a:p>
            <a:pPr lvl="3">
              <a:buFont typeface="Arial" panose="020B0604020202020204" pitchFamily="34" charset="0"/>
              <a:buChar char="•"/>
            </a:pPr>
            <a:endParaRPr lang="hr-HR" sz="18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74493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16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94452"/>
            <a:ext cx="7704856" cy="5413491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endParaRPr lang="hr-HR" sz="17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700" dirty="0" smtClean="0"/>
              <a:t>svrha dodjele posebnih sredstava: </a:t>
            </a:r>
          </a:p>
          <a:p>
            <a:pPr marL="630936" lvl="2" indent="0">
              <a:buNone/>
            </a:pPr>
            <a:endParaRPr lang="hr-HR" sz="1700" dirty="0" smtClean="0"/>
          </a:p>
          <a:p>
            <a:pPr marL="914400" lvl="3" indent="0">
              <a:buNone/>
            </a:pPr>
            <a:r>
              <a:rPr lang="hr-HR" sz="1700" dirty="0" smtClean="0"/>
              <a:t>A) nabava i ugradnja novih tehnologija i opreme u svrhu zapošljavanja OSI</a:t>
            </a:r>
          </a:p>
          <a:p>
            <a:pPr marL="914400" lvl="3" indent="0">
              <a:buNone/>
            </a:pPr>
            <a:r>
              <a:rPr lang="hr-HR" sz="1700" dirty="0" smtClean="0"/>
              <a:t>B) ulaganje u znanja OSI i osoba koje pružaju stručnu pomoć OSI u primjeni novih tehnologija i opreme (programi osposobljavanja i usavršavanja kojima se stječu nova znanja, vještine i sposobnosti potrebne za rad OSI)</a:t>
            </a:r>
          </a:p>
          <a:p>
            <a:pPr marL="914400" lvl="3" indent="0">
              <a:buNone/>
            </a:pPr>
            <a:r>
              <a:rPr lang="hr-HR" sz="1700" dirty="0" smtClean="0"/>
              <a:t>C) izgradnja ili širenje (uključujući i obnovu) poslovnog prostora i ugradnja opreme i novih tehnologija</a:t>
            </a:r>
          </a:p>
          <a:p>
            <a:pPr marL="914400" lvl="3" indent="0">
              <a:buNone/>
            </a:pPr>
            <a:endParaRPr lang="hr-HR" sz="1600" dirty="0" smtClean="0"/>
          </a:p>
          <a:p>
            <a:pPr marL="914400" lvl="3" indent="0">
              <a:buNone/>
            </a:pPr>
            <a:endParaRPr lang="hr-HR" sz="1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ne odobravaju se sredstva za trošak plaća, te ostala materijalna davanja vezana uz zapošljavanje, kao ni sredstva za programe koji su u trenutku podnošenja zahtjeva završeni ili je njihovo izvođenje već započelo</a:t>
            </a:r>
          </a:p>
          <a:p>
            <a:pPr marL="630936" lvl="2" indent="0">
              <a:buNone/>
            </a:pPr>
            <a:endParaRPr lang="hr-HR" sz="18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hr-HR" sz="16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284327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17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08720"/>
            <a:ext cx="8323744" cy="5499223"/>
          </a:xfrm>
        </p:spPr>
        <p:txBody>
          <a:bodyPr>
            <a:normAutofit fontScale="70000" lnSpcReduction="20000"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900" dirty="0"/>
              <a:t>p</a:t>
            </a:r>
            <a:r>
              <a:rPr lang="hr-HR" sz="1900" dirty="0" smtClean="0"/>
              <a:t>otrebna natječajna dokumentacija: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obrazac zahtjeva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poslovni plan realizacije programa iz kojeg je vidljiva samoodrživost i koji je razrađen po svim prioritetima/svrhama za koje se traže sredstva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p</a:t>
            </a:r>
            <a:r>
              <a:rPr lang="hr-HR" dirty="0" smtClean="0"/>
              <a:t>reslika godišnjih financijskih izvješća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potpisana izjava poslodavca o nepostojanju nepodmirenih obveza prema radnicima, te o ukupnom broju zaposlenih </a:t>
            </a:r>
            <a:r>
              <a:rPr lang="hr-HR" dirty="0"/>
              <a:t>i</a:t>
            </a:r>
            <a:r>
              <a:rPr lang="hr-HR" dirty="0" smtClean="0"/>
              <a:t> o broju zaposlenih osoba s invaliditetom na zadnji dan prethodnog mjeseca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potpisana izjava poslodavca o dodijeljenim potporama male </a:t>
            </a:r>
            <a:r>
              <a:rPr lang="hr-HR" dirty="0" smtClean="0"/>
              <a:t>vrijednosti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potpisana izjava poslodavca da nije obveznik PDV-a, odnosno da nema pravo na odbitak pretporeza po ulaznim </a:t>
            </a:r>
            <a:r>
              <a:rPr lang="hr-HR" dirty="0" smtClean="0"/>
              <a:t>računima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potpisana izjava poslodavca o </a:t>
            </a:r>
            <a:r>
              <a:rPr lang="hr-HR" dirty="0" smtClean="0"/>
              <a:t>istinitosti podataka, nepostojanju </a:t>
            </a:r>
            <a:r>
              <a:rPr lang="hr-HR" dirty="0"/>
              <a:t>dvostrukog </a:t>
            </a:r>
            <a:r>
              <a:rPr lang="hr-HR" dirty="0" smtClean="0"/>
              <a:t>financiranja te prihvaćanju uvjeta natječaja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ponude/predračuni/troškovnici/specifikacije troškova za svrhe A), B) </a:t>
            </a:r>
            <a:r>
              <a:rPr lang="hr-HR" smtClean="0"/>
              <a:t>i C)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mtClean="0"/>
              <a:t>dokaz </a:t>
            </a:r>
            <a:r>
              <a:rPr lang="hr-HR" dirty="0" smtClean="0"/>
              <a:t>o upis u Registar neprofitnih organizacija odnosno izvadak iz sudskog registra ne stariji od 30 dana od dana podnošenja prijave te ovjerena i potpisana potvrda FINA-e o preuzetom financijskom izvješću za prethodnu godinu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dokaz o vlasništvu, predugovor ili ugovor o dugoročnom najmu odnosno zakupu poslovnog prostora (ugovoren na 5 ili više godina) i izvadak iz ZK za nekretninu na koju se odnosi dodjela sredstava za svrhu C)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preslika važećeg statuta ukoliko se statut ne može preuzeti iz javnog registra te dokaz (dopis) da je statut predan nadležnom uredu radi usklađenja sa Zakonom o udrugama, odnosno preslika rješenja kojim se odobrava statut zaklade ili </a:t>
            </a:r>
            <a:r>
              <a:rPr lang="hr-HR" dirty="0" err="1" smtClean="0"/>
              <a:t>fundacije</a:t>
            </a:r>
            <a:r>
              <a:rPr lang="hr-HR" dirty="0" smtClean="0"/>
              <a:t> (samo za zaklade i </a:t>
            </a:r>
            <a:r>
              <a:rPr lang="hr-HR" dirty="0" err="1" smtClean="0"/>
              <a:t>fundacije</a:t>
            </a:r>
            <a:r>
              <a:rPr lang="hr-HR" dirty="0" smtClean="0"/>
              <a:t>)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Pismo namjere o poslovnoj suradnji i/ili druga dokumentacija za realizaciju poslovnog plana i obavljanje djelatnosti za razdoblje na koje se odnosi poslovni plan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obrazac proračuna troškova programa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u</a:t>
            </a:r>
            <a:r>
              <a:rPr lang="hr-HR" dirty="0" smtClean="0"/>
              <a:t>govor ili predugovor o poslovnoj suradnji i/ili druga dokumentacija za realizaciju poslovnog plana i obavljanje djelatnosti za razdoblje na koje se odnosi poslovni plan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hr-HR" sz="16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92407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18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08720"/>
            <a:ext cx="8323744" cy="5499223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kriteriji za odabir podnositelja prijave (kumulativno ispunjenje):</a:t>
            </a:r>
          </a:p>
          <a:p>
            <a:pPr marL="630936" lvl="2" indent="0">
              <a:buNone/>
            </a:pPr>
            <a:endParaRPr lang="hr-HR" sz="16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k</a:t>
            </a:r>
            <a:r>
              <a:rPr lang="hr-HR" sz="1600" dirty="0" smtClean="0"/>
              <a:t>riterij unapređenja poslovanja razvojem novih tehnologija i poslovnih procesa odnosno ispunjavanje jednog od slijedećih uvjeta: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roširenje djelatnosti i/ili uvođenje nove djelatnosti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proširenje proizvodnog asortimana i/ili plasman novog proizvoda na tržište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uvođenje novih usluga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proizvodnje postojećih proizvoda radi plasmana na nova tržišta</a:t>
            </a:r>
          </a:p>
          <a:p>
            <a:pPr marL="1143000" lvl="4" indent="0">
              <a:buNone/>
            </a:pPr>
            <a:endParaRPr lang="hr-H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k</a:t>
            </a:r>
            <a:r>
              <a:rPr lang="hr-HR" sz="1600" dirty="0" smtClean="0"/>
              <a:t>riterij održavanja zaposlenosti i novog zapošljavanja na način da se: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održi zaposlenost već zaposlenih OSI u periodu od najmanje 24 mjeseca i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aposle nove OSI, te održi njihova zaposlenost u periodu od najmanje 24 mjeseca</a:t>
            </a:r>
          </a:p>
          <a:p>
            <a:pPr marL="1143000" lvl="4" indent="0">
              <a:buNone/>
            </a:pPr>
            <a:endParaRPr lang="hr-H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500" dirty="0">
                <a:solidFill>
                  <a:prstClr val="black"/>
                </a:solidFill>
              </a:rPr>
              <a:t>nabavljena oprema i nove tehnologije ne smiju se otuđiti u roku od najmanje 36 </a:t>
            </a:r>
            <a:r>
              <a:rPr lang="hr-HR" sz="1500" dirty="0" smtClean="0">
                <a:solidFill>
                  <a:prstClr val="black"/>
                </a:solidFill>
              </a:rPr>
              <a:t>mjeseca</a:t>
            </a:r>
          </a:p>
          <a:p>
            <a:pPr marL="630936" lvl="2" indent="0">
              <a:buClr>
                <a:srgbClr val="2DA2BF"/>
              </a:buClr>
              <a:buNone/>
            </a:pPr>
            <a:endParaRPr lang="hr-HR" sz="1500" dirty="0" smtClean="0">
              <a:solidFill>
                <a:prstClr val="black"/>
              </a:solidFill>
            </a:endParaRPr>
          </a:p>
          <a:p>
            <a:pPr lvl="2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500" dirty="0"/>
              <a:t>kriterij </a:t>
            </a:r>
            <a:r>
              <a:rPr lang="hr-HR" sz="1500" dirty="0" err="1"/>
              <a:t>samoodrživosti</a:t>
            </a:r>
            <a:r>
              <a:rPr lang="hr-HR" sz="1500" dirty="0"/>
              <a:t> programa na način da poslodavac tijekom provedbe programa sam osigura pokriće troškova rada OSI kao i osiguranje pokriće prihvatljivih troškova programa većih od maksimalnog iznosa bespovratnih sredstava te osiguranje pokrića neprihvatljivih troškova</a:t>
            </a:r>
          </a:p>
          <a:p>
            <a:pPr lvl="2">
              <a:buClr>
                <a:srgbClr val="2DA2BF"/>
              </a:buClr>
              <a:buFont typeface="Arial" panose="020B0604020202020204" pitchFamily="34" charset="0"/>
              <a:buChar char="•"/>
            </a:pPr>
            <a:endParaRPr lang="hr-HR" sz="1600" dirty="0" smtClean="0">
              <a:solidFill>
                <a:prstClr val="black"/>
              </a:solidFill>
            </a:endParaRPr>
          </a:p>
          <a:p>
            <a:pPr lvl="2">
              <a:buClr>
                <a:srgbClr val="2DA2BF"/>
              </a:buClr>
              <a:buFont typeface="Arial" panose="020B0604020202020204" pitchFamily="34" charset="0"/>
              <a:buChar char="•"/>
            </a:pPr>
            <a:endParaRPr lang="hr-HR" sz="1600" dirty="0">
              <a:solidFill>
                <a:prstClr val="black"/>
              </a:solidFill>
            </a:endParaRPr>
          </a:p>
          <a:p>
            <a:pPr marL="914400" lvl="3" indent="0">
              <a:buNone/>
            </a:pPr>
            <a:endParaRPr lang="hr-HR" sz="16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59024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19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08720"/>
            <a:ext cx="8323744" cy="5499223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400" dirty="0" smtClean="0"/>
              <a:t>način odabira podnositelja prijave: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razdjeljivanje iznosa od 10.000.000,00 kn između odabranih podnositelja prijave uvažavajući odredbu o de minimis potporama</a:t>
            </a:r>
          </a:p>
          <a:p>
            <a:pPr marL="914400" lvl="3" indent="0">
              <a:buNone/>
            </a:pPr>
            <a:endParaRPr lang="hr-H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maksimalno 200.000,00 kn po svakoj zaposlenoj i novozaposlenoj OSI</a:t>
            </a:r>
          </a:p>
          <a:p>
            <a:pPr marL="914400" lvl="3" indent="0">
              <a:buNone/>
            </a:pPr>
            <a:endParaRPr lang="hr-H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z</a:t>
            </a:r>
            <a:r>
              <a:rPr lang="hr-HR" sz="1400" dirty="0" smtClean="0"/>
              <a:t>a svrhu pod C) iznos financiranja do najviše 20% vrijednosti maksimalnog iznosa financiranja koji se može dodijeliti po pojedinom podnositelju prijave</a:t>
            </a:r>
          </a:p>
          <a:p>
            <a:pPr marL="914400" lvl="3" indent="0">
              <a:buNone/>
            </a:pPr>
            <a:endParaRPr lang="hr-H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najniži iznos financiranja je 1.000,00 kn a najviši 1.500.000,00 kn po podnositelju prijave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p</a:t>
            </a:r>
            <a:r>
              <a:rPr lang="hr-HR" sz="1400" dirty="0" smtClean="0"/>
              <a:t>rijave razmatra povjerenstvo koje imenuje UV Zavoda, koje daje preporuku ravnatelju za donošenje odluke o dodijeli na koju suglasnost daje UV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s</a:t>
            </a:r>
            <a:r>
              <a:rPr lang="hr-HR" sz="1400" dirty="0" smtClean="0"/>
              <a:t>klapa se ugovor kojim se definiraju prava i obveze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i</a:t>
            </a:r>
            <a:r>
              <a:rPr lang="hr-HR" sz="1400" dirty="0" smtClean="0"/>
              <a:t>splata odobrenih sredstava vrši se sukladno terminskom planu realizacije iz obrasca zahtjeva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400" dirty="0"/>
              <a:t>način </a:t>
            </a:r>
            <a:r>
              <a:rPr lang="hr-HR" sz="1400" dirty="0" smtClean="0"/>
              <a:t>prijave</a:t>
            </a:r>
            <a:r>
              <a:rPr lang="hr-HR" sz="1400" dirty="0"/>
              <a:t>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podnosi se u propisanom roku (60 dana od objave u Narodnim novinama)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n</a:t>
            </a:r>
            <a:r>
              <a:rPr lang="hr-HR" sz="1400" dirty="0" smtClean="0"/>
              <a:t>e razmatraju se nepotpune prijave i prijave podnesene van roka za prijavu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upute za podnositelja prijave objavljuju se na web stranici Zavoda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Javni natječaj se objavljuje u Narodnim novinama i na web stranici Zavoda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Prijava sa potrebnom dokumentacijom dostavlja se isključivo poštom na adresu Zavoda, u zatvorenoj kuverti, s napomenom „Za javni natječaj XX/XX, Ne otvarati” </a:t>
            </a:r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70478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17672" y="1772816"/>
            <a:ext cx="8269128" cy="4525963"/>
          </a:xfrm>
        </p:spPr>
        <p:txBody>
          <a:bodyPr>
            <a:normAutofit/>
          </a:bodyPr>
          <a:lstStyle/>
          <a:p>
            <a:pPr marL="365125" indent="-2555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1800" dirty="0" smtClean="0"/>
              <a:t>Zakon </a:t>
            </a:r>
            <a:r>
              <a:rPr lang="hr-HR" sz="1800" dirty="0"/>
              <a:t>o profesionalnoj rehabilitaciji i zapošljavanju osoba s invaliditetom (NN </a:t>
            </a:r>
            <a:r>
              <a:rPr lang="hr-HR" sz="1800" dirty="0" smtClean="0"/>
              <a:t>157/13, 152/14, 39/18, 32/20)</a:t>
            </a:r>
            <a:endParaRPr lang="hr-HR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1800" dirty="0"/>
              <a:t>Pravilnik o poticajima pri zapošljavanju osoba s invaliditetom </a:t>
            </a:r>
            <a:r>
              <a:rPr lang="hr-HR" sz="1800" dirty="0" smtClean="0"/>
              <a:t>(NN 75/18, 120/18)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1800" dirty="0"/>
              <a:t>Pravilnik o utvrđivanju kvote za zapošljavanje osoba s invaliditetom </a:t>
            </a:r>
            <a:r>
              <a:rPr lang="hr-HR" sz="1800" dirty="0" smtClean="0"/>
              <a:t>(NN 75/18, 120/18, 37/20)</a:t>
            </a:r>
            <a:endParaRPr lang="hr-HR" sz="1800" dirty="0"/>
          </a:p>
          <a:p>
            <a:pPr marL="109728" indent="0">
              <a:buNone/>
            </a:pPr>
            <a:r>
              <a:rPr lang="hr-HR" sz="1800" dirty="0" smtClean="0"/>
              <a:t>Usklađeno </a:t>
            </a:r>
            <a:r>
              <a:rPr lang="hr-HR" sz="1800" dirty="0"/>
              <a:t>s</a:t>
            </a:r>
            <a:r>
              <a:rPr lang="hr-HR" sz="1800" dirty="0" smtClean="0"/>
              <a:t>a </a:t>
            </a:r>
            <a:r>
              <a:rPr lang="hr-HR" sz="1800" dirty="0"/>
              <a:t>regulativom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800" dirty="0" smtClean="0"/>
              <a:t>Program poticaja pri zapošljavanju osoba s invaliditetom za 2019.- 2020. godinu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800" dirty="0" smtClean="0"/>
              <a:t>Program </a:t>
            </a:r>
            <a:r>
              <a:rPr lang="hr-HR" sz="1800" dirty="0"/>
              <a:t>potpora male vrijednosti (de </a:t>
            </a:r>
            <a:r>
              <a:rPr lang="hr-HR" sz="1800" dirty="0" err="1"/>
              <a:t>minimis</a:t>
            </a:r>
            <a:r>
              <a:rPr lang="hr-HR" sz="1800" dirty="0"/>
              <a:t>) za poticanje zapošljavanja osoba s invaliditetom i za dodjelu posebnih sredstava za razvoj novih tehnologija i poslovnih procesa u cilju zapošljavanja i održavanja zaposlenosti osoba s </a:t>
            </a:r>
            <a:r>
              <a:rPr lang="hr-HR" sz="1800" dirty="0" smtClean="0"/>
              <a:t>invaliditetom </a:t>
            </a:r>
            <a:r>
              <a:rPr lang="hr-HR" sz="1800" dirty="0"/>
              <a:t>za 2018.-2020</a:t>
            </a:r>
            <a:r>
              <a:rPr lang="hr-HR" sz="1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1800" dirty="0" smtClean="0"/>
          </a:p>
          <a:p>
            <a:r>
              <a:rPr lang="hr-HR" sz="1800" i="1" u="sng" dirty="0" smtClean="0"/>
              <a:t>*</a:t>
            </a:r>
            <a:r>
              <a:rPr lang="hr-HR" sz="1800" b="1" i="1" u="sng" dirty="0" smtClean="0"/>
              <a:t>od 01.01.2021. god. novi Pravilnik o poticajima pri zapošljavanju osoba s invaliditetom (NN 145/2020)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17672" y="62981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dirty="0" smtClean="0">
                <a:effectLst/>
              </a:rPr>
              <a:t>      </a:t>
            </a:r>
            <a:r>
              <a:rPr lang="hr-HR" sz="2400" dirty="0" smtClean="0">
                <a:effectLst/>
              </a:rPr>
              <a:t>Zakonska osnova u 2020. godini</a:t>
            </a:r>
            <a:endParaRPr lang="hr-H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324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8600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hr-HR" sz="1500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hr-HR" sz="1500" dirty="0" smtClean="0"/>
              <a:t>poziv </a:t>
            </a:r>
            <a:r>
              <a:rPr lang="hr-HR" sz="1500" dirty="0"/>
              <a:t>za podnošenje Zahtjeva za dodjelu ograničene novčane pomoći </a:t>
            </a:r>
            <a:r>
              <a:rPr lang="hr-HR" sz="1500" dirty="0" smtClean="0"/>
              <a:t>u </a:t>
            </a:r>
            <a:r>
              <a:rPr lang="hr-HR" sz="1500" dirty="0"/>
              <a:t>ukupnom iznosu od 15.000.000,00 kuna poslodavcima koji zapošljavaju osobe s invaliditetom na području jedinica lokalne </a:t>
            </a:r>
            <a:r>
              <a:rPr lang="hr-HR" sz="1500" dirty="0" smtClean="0"/>
              <a:t>samouprave: Grad </a:t>
            </a:r>
            <a:r>
              <a:rPr lang="hr-HR" sz="1500" dirty="0"/>
              <a:t>Petrinja, Grad Glina, Grad Sisak, Grad Hrvatska Kostajnica, Općina Lekenik, Općina Sunja, Općina Donji </a:t>
            </a:r>
            <a:r>
              <a:rPr lang="hr-HR" sz="1500" dirty="0" err="1"/>
              <a:t>Kukuruzari</a:t>
            </a:r>
            <a:r>
              <a:rPr lang="hr-HR" sz="1500" dirty="0"/>
              <a:t>, Općina Majur, Općina Dvor, Općina </a:t>
            </a:r>
            <a:r>
              <a:rPr lang="hr-HR" sz="1500" dirty="0" err="1"/>
              <a:t>Topusko</a:t>
            </a:r>
            <a:r>
              <a:rPr lang="hr-HR" sz="1500" dirty="0"/>
              <a:t>, Općina Gvozd, Općina Jasenovac, Općina Hrvatska Dubica, Općina </a:t>
            </a:r>
            <a:r>
              <a:rPr lang="hr-HR" sz="1500" dirty="0" err="1"/>
              <a:t>Martinska</a:t>
            </a:r>
            <a:r>
              <a:rPr lang="hr-HR" sz="1500" dirty="0"/>
              <a:t> </a:t>
            </a:r>
            <a:r>
              <a:rPr lang="hr-HR" sz="1500" dirty="0" err="1"/>
              <a:t>Ves</a:t>
            </a:r>
            <a:r>
              <a:rPr lang="hr-HR" sz="1500" dirty="0"/>
              <a:t>, Općina </a:t>
            </a:r>
            <a:r>
              <a:rPr lang="hr-HR" sz="1500" dirty="0" smtClean="0"/>
              <a:t>Pokupsko </a:t>
            </a:r>
            <a:r>
              <a:rPr lang="hr-HR" sz="1500" dirty="0"/>
              <a:t>i Općina Kravarsko, na kojima je proglašena katastrofa uzrokovana </a:t>
            </a:r>
            <a:r>
              <a:rPr lang="hr-HR" sz="1500" dirty="0" smtClean="0"/>
              <a:t>potresom</a:t>
            </a:r>
          </a:p>
          <a:p>
            <a:pPr marL="109728" indent="0">
              <a:lnSpc>
                <a:spcPct val="120000"/>
              </a:lnSpc>
              <a:buNone/>
            </a:pPr>
            <a:endParaRPr lang="hr-HR" sz="1500" dirty="0" smtClean="0"/>
          </a:p>
          <a:p>
            <a:pPr lvl="0" algn="just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500" dirty="0">
                <a:solidFill>
                  <a:prstClr val="black"/>
                </a:solidFill>
                <a:ea typeface="Calibri" panose="020F0502020204030204" pitchFamily="34" charset="0"/>
              </a:rPr>
              <a:t>prihvatljivi Korisnik može ostvariti Pomoć u visini od 50.000,00 kn za svaku zaposlenu osobu s invaliditetom s kojom je sklopljen ugovor o radu (na puno ili nepuno radno vrijeme) prije 04.01.2021. godine, a koja je na dan podnošenja Zahtjeva upisana u Očevidnik zaposlenih osoba s </a:t>
            </a:r>
            <a:r>
              <a:rPr lang="hr-HR" sz="1500" dirty="0" smtClean="0">
                <a:solidFill>
                  <a:prstClr val="black"/>
                </a:solidFill>
                <a:ea typeface="Calibri" panose="020F0502020204030204" pitchFamily="34" charset="0"/>
              </a:rPr>
              <a:t>invaliditetom</a:t>
            </a:r>
          </a:p>
          <a:p>
            <a:pPr marL="109728" lvl="0" indent="0" algn="just">
              <a:buClr>
                <a:srgbClr val="2DA2BF"/>
              </a:buClr>
              <a:buNone/>
            </a:pPr>
            <a:endParaRPr lang="hr-HR" sz="15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lvl="0" algn="just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500" dirty="0">
                <a:solidFill>
                  <a:prstClr val="black"/>
                </a:solidFill>
                <a:ea typeface="Calibri" panose="020F0502020204030204" pitchFamily="34" charset="0"/>
              </a:rPr>
              <a:t>Zahtjev s priloženom potrebnom dokumentacijom Korisnik može podnijeti u roku od 6 mjeseci od dana objave ovog Javnog poziva u Narodnim </a:t>
            </a:r>
            <a:r>
              <a:rPr lang="hr-HR" sz="1500" dirty="0" smtClean="0">
                <a:solidFill>
                  <a:prstClr val="black"/>
                </a:solidFill>
                <a:ea typeface="Calibri" panose="020F0502020204030204" pitchFamily="34" charset="0"/>
              </a:rPr>
              <a:t>novinama (do 18. kolovoza 2021. godine)</a:t>
            </a:r>
            <a:endParaRPr lang="hr-HR" sz="15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lvl="0" algn="just">
              <a:buClr>
                <a:srgbClr val="2DA2BF"/>
              </a:buClr>
            </a:pPr>
            <a:endParaRPr lang="hr-HR" sz="15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buNone/>
            </a:pPr>
            <a:endParaRPr lang="hr-HR" sz="4000" dirty="0"/>
          </a:p>
          <a:p>
            <a:pPr marL="109728" indent="0">
              <a:lnSpc>
                <a:spcPct val="120000"/>
              </a:lnSpc>
              <a:buNone/>
            </a:pPr>
            <a:endParaRPr lang="hr-HR" sz="1500" dirty="0"/>
          </a:p>
          <a:p>
            <a:endParaRPr lang="hr-HR" sz="5600" dirty="0"/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20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210146"/>
          </a:xfrm>
        </p:spPr>
        <p:txBody>
          <a:bodyPr>
            <a:normAutofit fontScale="90000"/>
          </a:bodyPr>
          <a:lstStyle/>
          <a:p>
            <a:r>
              <a:rPr lang="hr-HR" sz="2200" dirty="0" smtClean="0"/>
              <a:t/>
            </a:r>
            <a:br>
              <a:rPr lang="hr-HR" sz="2200" dirty="0" smtClean="0"/>
            </a:br>
            <a:r>
              <a:rPr lang="hr-HR" sz="2400" dirty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Javni poziv – dodjela novčane pomoći poslodavcima koji zapošljavaju OSI na području pogođenom potresom</a:t>
            </a:r>
            <a:r>
              <a:rPr lang="hr-HR" sz="2400" dirty="0">
                <a:solidFill>
                  <a:srgbClr val="464646"/>
                </a:solidFill>
              </a:rPr>
              <a:t/>
            </a:r>
            <a:br>
              <a:rPr lang="hr-HR" sz="2400" dirty="0">
                <a:solidFill>
                  <a:srgbClr val="464646"/>
                </a:solidFill>
              </a:rPr>
            </a:b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294080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hr-HR" sz="1500" b="1" dirty="0" smtClean="0"/>
              <a:t>SVRHA </a:t>
            </a:r>
            <a:r>
              <a:rPr lang="hr-HR" sz="1500" b="1" dirty="0"/>
              <a:t>(NAMJENA) DODJELE POMOĆI:</a:t>
            </a:r>
            <a:endParaRPr lang="hr-HR" sz="1500" dirty="0"/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500" dirty="0"/>
              <a:t>pokriće troškova uklanjanja štete nastale na strojevima i </a:t>
            </a:r>
            <a:r>
              <a:rPr lang="hr-HR" sz="1500" dirty="0" smtClean="0"/>
              <a:t>opremi</a:t>
            </a:r>
            <a:endParaRPr lang="hr-HR" sz="15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500" dirty="0"/>
              <a:t>za pokriće troškova uklanjanja nastale štete na zalihama i gotovim </a:t>
            </a:r>
            <a:r>
              <a:rPr lang="hr-HR" sz="1500" dirty="0" smtClean="0"/>
              <a:t>proizvodima</a:t>
            </a:r>
            <a:endParaRPr lang="hr-HR" sz="1500" dirty="0"/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500" dirty="0"/>
              <a:t>za pokriće troškova obnove poslovnog </a:t>
            </a:r>
            <a:r>
              <a:rPr lang="hr-HR" sz="1500" dirty="0" smtClean="0"/>
              <a:t>prostora</a:t>
            </a:r>
            <a:endParaRPr lang="hr-HR" sz="1500" dirty="0"/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500" dirty="0"/>
              <a:t>za pokriće troškova nastalih uslijed preseljenja poslovanja/obavljanja djelatnosti na drugu lokaciju/područje (troškovi usluge preseljenja, trošak najma novog prostora i sl</a:t>
            </a:r>
            <a:r>
              <a:rPr lang="hr-HR" sz="1500" dirty="0" smtClean="0"/>
              <a:t>.)</a:t>
            </a:r>
            <a:endParaRPr lang="hr-HR" sz="1500" dirty="0"/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500" dirty="0"/>
              <a:t>za pokriće izravnih troškova poslovanja u 2021. godini radi dovođenja poslovanja/obavljanja djelatnosti Korisnika na razinu poslovanja/obavljanja djelatnosti prije štete nastale potresom – sufinanciranje nabave repromaterijala i sirovina za proizvodnju i pružanje </a:t>
            </a:r>
            <a:r>
              <a:rPr lang="hr-HR" sz="1500" dirty="0" smtClean="0"/>
              <a:t>usluga</a:t>
            </a:r>
            <a:endParaRPr lang="hr-HR" sz="1500" dirty="0"/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500" dirty="0"/>
              <a:t>za pokriće neizravnih troškova poslovanja u 2021. godini radi dovođenja poslovanja/obavljanja djelatnosti Korisnika na razinu poslovanja/obavljanja djelatnosti prije štete nastale potresom – režijski troškovi, uredski materijal, usluge komunikacije, telefonije i interneta, poštanske usluge, održavanje računalnih sustava i web </a:t>
            </a:r>
            <a:r>
              <a:rPr lang="hr-HR" sz="1500" dirty="0" smtClean="0"/>
              <a:t>stranica</a:t>
            </a:r>
            <a:endParaRPr lang="hr-HR" sz="1500" dirty="0"/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500" dirty="0"/>
              <a:t>za pokriće troškova plaća za zaposlene osobe s invaliditetom radi dovođenja poslovanja/obavljanja djelatnosti Korisnika na razinu poslovanja/obavljanja djelatnosti prije štete nastale potresom</a:t>
            </a:r>
            <a:endParaRPr lang="hr-HR" sz="1500" dirty="0">
              <a:ea typeface="Calibri" panose="020F0502020204030204" pitchFamily="34" charset="0"/>
            </a:endParaRPr>
          </a:p>
          <a:p>
            <a:pPr marL="109728" indent="0" algn="just">
              <a:buNone/>
            </a:pPr>
            <a:endParaRPr lang="hr-HR" sz="1500" dirty="0">
              <a:ea typeface="Calibri" panose="020F0502020204030204" pitchFamily="34" charset="0"/>
            </a:endParaRPr>
          </a:p>
          <a:p>
            <a:pPr lvl="0">
              <a:buClr>
                <a:srgbClr val="2DA2BF"/>
              </a:buClr>
            </a:pPr>
            <a:endParaRPr lang="hr-HR" sz="1500" dirty="0">
              <a:solidFill>
                <a:prstClr val="black"/>
              </a:solidFill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149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hr-HR" sz="1500" b="1" dirty="0" smtClean="0"/>
              <a:t>KRITERIJI </a:t>
            </a:r>
            <a:r>
              <a:rPr lang="hr-HR" sz="1500" b="1" dirty="0"/>
              <a:t>ZA OSTVARENJE </a:t>
            </a:r>
            <a:r>
              <a:rPr lang="hr-HR" sz="1500" b="1" dirty="0" smtClean="0"/>
              <a:t>POMOĆI:</a:t>
            </a:r>
          </a:p>
          <a:p>
            <a:pPr marL="109728" indent="0">
              <a:buNone/>
            </a:pPr>
            <a:endParaRPr lang="hr-HR" sz="1500" dirty="0"/>
          </a:p>
          <a:p>
            <a:pPr marL="109728" lvl="0" indent="0">
              <a:buNone/>
            </a:pPr>
            <a:r>
              <a:rPr lang="hr-HR" sz="1700" dirty="0" smtClean="0"/>
              <a:t>kriterij </a:t>
            </a:r>
            <a:r>
              <a:rPr lang="hr-HR" sz="1700" dirty="0"/>
              <a:t>održavanja zaposlenosti svih radnika (uključujući osobe s invaliditetom) na način da Korisnik održi zaposlenost svih radnika (radnika bez invaliditeta i radnika s invaliditetom (uključujući i održavanje samozaposlenosti osobe s invaliditetom)) u periodu od najmanje 12 mjeseci od dana dodjele Pomoći (</a:t>
            </a:r>
            <a:r>
              <a:rPr lang="hr-HR" sz="1700" i="1" dirty="0"/>
              <a:t>obveza Korisnika je da svakog radnika (uključujući i osobu s invaliditetom za koju mu je dodijeljena pomoć) zadrži u radnom odnosu najmanje 12 mjeseci, a u slučaju </a:t>
            </a:r>
            <a:r>
              <a:rPr lang="hr-HR" sz="1700" b="1" i="1" dirty="0"/>
              <a:t>prestanka radnog odnosa</a:t>
            </a:r>
            <a:r>
              <a:rPr lang="hr-HR" sz="1700" i="1" dirty="0"/>
              <a:t> </a:t>
            </a:r>
            <a:r>
              <a:rPr lang="hr-HR" sz="1700" b="1" i="1" dirty="0"/>
              <a:t>uvjetovanog od strane Korisnika</a:t>
            </a:r>
            <a:r>
              <a:rPr lang="hr-HR" sz="1700" i="1" dirty="0"/>
              <a:t>, Korisnik ima obvezu zaposliti novog radnika uz uvjet da ukupan zbroj mjeseci rada tih radnika (koji se tretiraju kao zapošljavanje jednog radnika) ne smije biti manji od 12 mjeseci</a:t>
            </a:r>
            <a:r>
              <a:rPr lang="hr-HR" sz="1700" i="1" dirty="0" smtClean="0"/>
              <a:t>)</a:t>
            </a:r>
            <a:endParaRPr lang="hr-HR" sz="1700" dirty="0"/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736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17672" y="1484784"/>
            <a:ext cx="8229600" cy="4923160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endParaRPr lang="hr-HR" sz="22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r-HR" sz="2200" dirty="0" smtClean="0"/>
              <a:t>U </a:t>
            </a:r>
            <a:r>
              <a:rPr lang="hr-HR" sz="2200" b="1" dirty="0" smtClean="0"/>
              <a:t>2020. </a:t>
            </a:r>
            <a:r>
              <a:rPr lang="hr-HR" sz="2200" dirty="0" smtClean="0"/>
              <a:t>godini </a:t>
            </a:r>
            <a:r>
              <a:rPr lang="hr-HR" sz="2200" dirty="0"/>
              <a:t>Zavod je </a:t>
            </a:r>
            <a:r>
              <a:rPr lang="hr-HR" sz="2200" dirty="0" smtClean="0"/>
              <a:t>udrugama isplatio</a:t>
            </a:r>
            <a:r>
              <a:rPr lang="hr-HR" sz="2200" dirty="0"/>
              <a:t> </a:t>
            </a:r>
            <a:r>
              <a:rPr lang="hr-HR" sz="2200" b="1" dirty="0" smtClean="0"/>
              <a:t>4.242.996,06</a:t>
            </a:r>
            <a:r>
              <a:rPr lang="hr-HR" sz="2200" dirty="0" smtClean="0"/>
              <a:t> </a:t>
            </a:r>
            <a:r>
              <a:rPr lang="hr-HR" sz="2200" b="1" dirty="0" smtClean="0"/>
              <a:t>kn</a:t>
            </a:r>
            <a:r>
              <a:rPr lang="hr-HR" sz="2200" dirty="0" smtClean="0"/>
              <a:t> </a:t>
            </a:r>
            <a:r>
              <a:rPr lang="hr-HR" sz="2200" b="1" dirty="0" smtClean="0"/>
              <a:t>poticaja za zapošljavanje 231</a:t>
            </a:r>
            <a:r>
              <a:rPr lang="hr-HR" sz="2200" dirty="0" smtClean="0"/>
              <a:t> </a:t>
            </a:r>
            <a:r>
              <a:rPr lang="hr-HR" sz="2200" b="1" dirty="0" smtClean="0"/>
              <a:t>osobe</a:t>
            </a:r>
            <a:r>
              <a:rPr lang="hr-HR" sz="2200" dirty="0" smtClean="0"/>
              <a:t> s invaliditetom </a:t>
            </a:r>
            <a:r>
              <a:rPr lang="hr-HR" sz="2200" b="1" dirty="0" smtClean="0"/>
              <a:t>u 99 udruga</a:t>
            </a:r>
            <a:r>
              <a:rPr lang="hr-HR" sz="2200" dirty="0" smtClean="0"/>
              <a:t>:</a:t>
            </a:r>
          </a:p>
          <a:p>
            <a:pPr marL="109728" indent="0">
              <a:buClrTx/>
              <a:buNone/>
            </a:pPr>
            <a:endParaRPr lang="hr-HR" sz="1600" dirty="0" smtClean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/>
              <a:t>s</a:t>
            </a:r>
            <a:r>
              <a:rPr lang="hr-HR" sz="1800" dirty="0" smtClean="0"/>
              <a:t>ubvencija plaće: 2.436.828,91 kn (za 133 OSI kod 72 udruge)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aknada za doprinose: 854.795,88 kn (149 OSI; 53 udruge)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prstClr val="black"/>
                </a:solidFill>
              </a:rPr>
              <a:t>p</a:t>
            </a:r>
            <a:r>
              <a:rPr lang="hr-HR" sz="1800" dirty="0" smtClean="0">
                <a:solidFill>
                  <a:prstClr val="black"/>
                </a:solidFill>
              </a:rPr>
              <a:t>otpora za održivost samozapošljavanja: 31.000,00 </a:t>
            </a:r>
            <a:r>
              <a:rPr lang="hr-HR" sz="1800" dirty="0">
                <a:solidFill>
                  <a:prstClr val="black"/>
                </a:solidFill>
              </a:rPr>
              <a:t>kn </a:t>
            </a:r>
            <a:r>
              <a:rPr lang="hr-HR" sz="1800" dirty="0" smtClean="0">
                <a:solidFill>
                  <a:prstClr val="black"/>
                </a:solidFill>
              </a:rPr>
              <a:t>(3 </a:t>
            </a:r>
            <a:r>
              <a:rPr lang="hr-HR" sz="1800" dirty="0">
                <a:solidFill>
                  <a:prstClr val="black"/>
                </a:solidFill>
              </a:rPr>
              <a:t>OSI; </a:t>
            </a:r>
            <a:r>
              <a:rPr lang="hr-HR" sz="1800" dirty="0" smtClean="0">
                <a:solidFill>
                  <a:prstClr val="black"/>
                </a:solidFill>
              </a:rPr>
              <a:t>3 udruge)</a:t>
            </a:r>
            <a:endParaRPr lang="hr-HR" sz="1800" dirty="0" smtClean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/>
              <a:t>t</a:t>
            </a:r>
            <a:r>
              <a:rPr lang="hr-HR" sz="1800" dirty="0" smtClean="0"/>
              <a:t>ehnička prilagodba: 217.374,69 kn (6 OSI; 6 udruga)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 smtClean="0"/>
              <a:t>arhitektonska prilagodba: 198.565,29 kn </a:t>
            </a:r>
            <a:r>
              <a:rPr lang="hr-HR" sz="1800" dirty="0">
                <a:solidFill>
                  <a:prstClr val="black"/>
                </a:solidFill>
              </a:rPr>
              <a:t>(3 OSI; 3 udruge</a:t>
            </a:r>
            <a:r>
              <a:rPr lang="hr-HR" sz="1800" dirty="0" smtClean="0">
                <a:solidFill>
                  <a:prstClr val="black"/>
                </a:solidFill>
              </a:rPr>
              <a:t>)</a:t>
            </a:r>
            <a:endParaRPr lang="hr-HR" sz="1800" dirty="0" smtClean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 smtClean="0"/>
              <a:t>obrazovanje: 3.150,00 </a:t>
            </a:r>
            <a:r>
              <a:rPr lang="hr-HR" sz="1800" dirty="0" smtClean="0">
                <a:solidFill>
                  <a:prstClr val="black"/>
                </a:solidFill>
              </a:rPr>
              <a:t>(1 </a:t>
            </a:r>
            <a:r>
              <a:rPr lang="hr-HR" sz="1800" dirty="0">
                <a:solidFill>
                  <a:prstClr val="black"/>
                </a:solidFill>
              </a:rPr>
              <a:t>OSI; </a:t>
            </a:r>
            <a:r>
              <a:rPr lang="hr-HR" sz="1800" dirty="0" smtClean="0">
                <a:solidFill>
                  <a:prstClr val="black"/>
                </a:solidFill>
              </a:rPr>
              <a:t>1 udruga)</a:t>
            </a:r>
            <a:endParaRPr lang="hr-HR" sz="1800" dirty="0" smtClean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ovčana nagrada: 501.281,29 kn (103 OSI; 52 udruge)</a:t>
            </a:r>
          </a:p>
          <a:p>
            <a:pPr marL="109728" indent="0">
              <a:buNone/>
            </a:pPr>
            <a:endParaRPr lang="hr-HR" sz="1800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23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67544" y="508496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Statistički podaci za 2020. godinu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62668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 smtClean="0">
              <a:solidFill>
                <a:prstClr val="black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>
              <a:solidFill>
                <a:prstClr val="black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 smtClean="0">
              <a:solidFill>
                <a:prstClr val="black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hr-HR" sz="2000" u="sng" dirty="0" smtClean="0">
                <a:solidFill>
                  <a:prstClr val="black"/>
                </a:solidFill>
                <a:latin typeface="Arial"/>
              </a:rPr>
              <a:t>Detaljne informacije i kontakt podaci dostupni </a:t>
            </a:r>
            <a:r>
              <a:rPr lang="hr-HR" sz="2000" u="sng" dirty="0">
                <a:solidFill>
                  <a:prstClr val="black"/>
                </a:solidFill>
                <a:latin typeface="Arial"/>
              </a:rPr>
              <a:t>su na stranici Zavoda:</a:t>
            </a:r>
            <a:r>
              <a:rPr lang="hr-HR" sz="2000" dirty="0">
                <a:solidFill>
                  <a:prstClr val="black"/>
                </a:solidFill>
                <a:latin typeface="Arial"/>
              </a:rPr>
              <a:t>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 smtClean="0">
              <a:solidFill>
                <a:prstClr val="black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>
              <a:solidFill>
                <a:prstClr val="black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hr-HR" sz="2400" b="1" dirty="0">
                <a:solidFill>
                  <a:srgbClr val="EB641B"/>
                </a:solidFill>
                <a:latin typeface="Arial"/>
                <a:hlinkClick r:id="rId2"/>
              </a:rPr>
              <a:t>http://www.zosi.hr/</a:t>
            </a:r>
            <a:endParaRPr lang="hr-HR" sz="2400" b="1" dirty="0">
              <a:solidFill>
                <a:srgbClr val="EB641B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>
              <a:solidFill>
                <a:srgbClr val="EB641B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>
              <a:solidFill>
                <a:srgbClr val="EB641B"/>
              </a:solidFill>
              <a:latin typeface="Arial"/>
            </a:endParaRPr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394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</p:spPr>
        <p:txBody>
          <a:bodyPr/>
          <a:lstStyle/>
          <a:p>
            <a:fld id="{93432230-C84C-4B44-A376-66CD21F15DC1}" type="slidenum">
              <a:rPr lang="hr-HR" smtClean="0"/>
              <a:t>25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008478" y="3044279"/>
            <a:ext cx="5127045" cy="70788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</a:t>
            </a:r>
            <a:endParaRPr lang="hr-HR" sz="40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58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983845"/>
            <a:ext cx="7740869" cy="5428356"/>
          </a:xfrm>
        </p:spPr>
        <p:txBody>
          <a:bodyPr>
            <a:normAutofit/>
          </a:bodyPr>
          <a:lstStyle/>
          <a:p>
            <a:pPr marL="109538" indent="0">
              <a:buSzPct val="60000"/>
              <a:buNone/>
            </a:pPr>
            <a:r>
              <a:rPr lang="hr-HR" sz="2200" b="1" dirty="0" smtClean="0"/>
              <a:t>       Poticaje/potpore mogu ostvarivati</a:t>
            </a:r>
            <a:r>
              <a:rPr lang="hr-HR" sz="22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u="sng" dirty="0" smtClean="0"/>
              <a:t>poslodavci </a:t>
            </a:r>
            <a:r>
              <a:rPr lang="hr-HR" sz="1800" u="sng" dirty="0"/>
              <a:t>koji zapošljavaju osobe s </a:t>
            </a:r>
            <a:r>
              <a:rPr lang="hr-HR" sz="1800" u="sng" dirty="0" smtClean="0"/>
              <a:t>invaliditetom na otvorenom tržištu rada </a:t>
            </a:r>
            <a:r>
              <a:rPr lang="hr-HR" sz="1800" i="1" dirty="0" smtClean="0"/>
              <a:t>(između kojih i udruge)</a:t>
            </a:r>
            <a:endParaRPr lang="hr-HR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u="sng" dirty="0" smtClean="0"/>
              <a:t>osobe </a:t>
            </a:r>
            <a:r>
              <a:rPr lang="hr-HR" sz="1800" u="sng" dirty="0"/>
              <a:t>s invaliditetom koje se </a:t>
            </a:r>
            <a:r>
              <a:rPr lang="hr-HR" sz="1800" u="sng" dirty="0" smtClean="0"/>
              <a:t>samozapošljavaju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u="sng" dirty="0"/>
              <a:t>z</a:t>
            </a:r>
            <a:r>
              <a:rPr lang="hr-HR" sz="1800" u="sng" dirty="0" smtClean="0"/>
              <a:t>aštitne i integrativne radionice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600" i="1" dirty="0" smtClean="0"/>
              <a:t>tijela državne uprave, sudbene vlasti, državne vlasti i druga državna tijela, tijela jedinica lokalne i područne (regionalne) samouprave, javne službe, javne ustanove i izvanproračunski korisnici, pravne osobe u vlasništvu ili u pretežnom vlasništvu RH, pravne osobe u vlasništvu ili pretežnom vlasništvu jedinica lokalne i područne (regionalne) samouprave, te pravne osobe s javnim ovlastima - mogu ostvariti samo poticaj sufinanciranja troškova za prilagodbu uvjeta rada i financiranje troškova stručne podrške </a:t>
            </a:r>
          </a:p>
          <a:p>
            <a:pPr marL="393192" lvl="1" indent="0">
              <a:buNone/>
            </a:pPr>
            <a:endParaRPr lang="hr-HR" sz="1800" dirty="0" smtClean="0"/>
          </a:p>
          <a:p>
            <a:pPr marL="393192" lvl="1" indent="0" algn="just">
              <a:buNone/>
            </a:pPr>
            <a:r>
              <a:rPr lang="hr-HR" sz="1800" b="1" u="sng" dirty="0"/>
              <a:t>Poticaje pri zapošljavanju osoba </a:t>
            </a:r>
            <a:r>
              <a:rPr lang="hr-HR" sz="1800" b="1" u="sng" dirty="0" smtClean="0"/>
              <a:t>s invaliditetom poslodavac/udruga može </a:t>
            </a:r>
            <a:r>
              <a:rPr lang="hr-HR" sz="1800" b="1" u="sng" dirty="0"/>
              <a:t>ostvariti za osobe s invaliditetom koje su upisane u </a:t>
            </a:r>
            <a:r>
              <a:rPr lang="hr-HR" sz="1800" b="1" u="sng" dirty="0" smtClean="0"/>
              <a:t>Očevidnik </a:t>
            </a:r>
            <a:r>
              <a:rPr lang="hr-HR" sz="1800" b="1" u="sng" dirty="0"/>
              <a:t>zaposlenih osoba s </a:t>
            </a:r>
            <a:r>
              <a:rPr lang="hr-HR" sz="1800" b="1" u="sng" dirty="0" smtClean="0"/>
              <a:t>invaliditetom, uz uvjet da ne postoji dugovanje prema radnicima niti prema državi.</a:t>
            </a:r>
            <a:endParaRPr lang="hr-HR" sz="1800" b="1" u="sng" dirty="0"/>
          </a:p>
          <a:p>
            <a:pPr marL="393192" lvl="1" indent="0">
              <a:buNone/>
            </a:pPr>
            <a:endParaRPr lang="hr-HR" sz="2000" dirty="0" smtClean="0"/>
          </a:p>
          <a:p>
            <a:pPr lvl="1"/>
            <a:endParaRPr lang="hr-HR" sz="2200" dirty="0"/>
          </a:p>
          <a:p>
            <a:pPr marL="393192" lvl="1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3</a:t>
            </a:fld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88832" cy="56207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2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43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39552" y="990723"/>
            <a:ext cx="7740869" cy="5428356"/>
          </a:xfrm>
        </p:spPr>
        <p:txBody>
          <a:bodyPr>
            <a:normAutofit/>
          </a:bodyPr>
          <a:lstStyle/>
          <a:p>
            <a:pPr marL="365760" lvl="1" indent="0">
              <a:buClr>
                <a:schemeClr val="accent4"/>
              </a:buClr>
              <a:buNone/>
            </a:pPr>
            <a:r>
              <a:rPr lang="hr-HR" sz="2000" b="1" dirty="0" smtClean="0"/>
              <a:t>Udruge koje zapošljavaju osobe </a:t>
            </a:r>
            <a:r>
              <a:rPr lang="hr-HR" sz="2000" b="1" dirty="0"/>
              <a:t>s invaliditetom </a:t>
            </a:r>
            <a:r>
              <a:rPr lang="hr-HR" sz="2000" b="1" dirty="0" smtClean="0"/>
              <a:t>mogu ostvariti sljedeće </a:t>
            </a:r>
            <a:r>
              <a:rPr lang="hr-HR" sz="2000" b="1" dirty="0"/>
              <a:t>poticaje: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subvenciju plaće osobe s </a:t>
            </a:r>
            <a:r>
              <a:rPr lang="hr-HR" sz="1800" dirty="0" smtClean="0"/>
              <a:t>invaliditetom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sufinanciranje troškova obrazovanja osobe s </a:t>
            </a:r>
            <a:r>
              <a:rPr lang="hr-HR" sz="1800" dirty="0" smtClean="0"/>
              <a:t>invaliditetom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sufinanciranje troškova prilagodbe </a:t>
            </a:r>
            <a:r>
              <a:rPr lang="hr-HR" sz="1800" dirty="0" smtClean="0"/>
              <a:t>radnog mjesta </a:t>
            </a:r>
            <a:r>
              <a:rPr lang="hr-HR" sz="1800" dirty="0"/>
              <a:t>osobe s </a:t>
            </a:r>
            <a:r>
              <a:rPr lang="hr-HR" sz="1800" dirty="0" smtClean="0"/>
              <a:t>invaliditetom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sufinanciranje troškova prilagodbe uvjeta rada za osobu s </a:t>
            </a:r>
            <a:r>
              <a:rPr lang="hr-HR" sz="1800" dirty="0" smtClean="0"/>
              <a:t>invaliditetom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naknadu u visini uplaćenog doprinosa za obvezno zdravstveno osiguranje </a:t>
            </a:r>
            <a:r>
              <a:rPr lang="hr-HR" sz="1700" dirty="0" smtClean="0"/>
              <a:t>(*od 01.01.2021. god. subvenciju </a:t>
            </a:r>
            <a:r>
              <a:rPr lang="hr-HR" sz="1700" dirty="0"/>
              <a:t>u visini uplaćenog doprinosa za obvezno zdravstveno </a:t>
            </a:r>
            <a:r>
              <a:rPr lang="hr-HR" sz="1700" dirty="0" smtClean="0"/>
              <a:t>osiguranje)</a:t>
            </a:r>
            <a:endParaRPr lang="hr-HR" sz="17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 smtClean="0"/>
              <a:t>sufinanciranje </a:t>
            </a:r>
            <a:r>
              <a:rPr lang="hr-HR" sz="1800" dirty="0"/>
              <a:t>troškova stručne </a:t>
            </a:r>
            <a:r>
              <a:rPr lang="hr-HR" sz="1800" dirty="0" smtClean="0"/>
              <a:t>podrške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p</a:t>
            </a:r>
            <a:r>
              <a:rPr lang="hr-HR" sz="1800" dirty="0" smtClean="0"/>
              <a:t>otporu za održavanje samozaposlenosti osoba s invaliditetom (osnivač udruge zaposlen u istoj na svoje ime)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700" i="1" dirty="0"/>
              <a:t>posebna sredstva za razvoj novih tehnologija i poslovnih procesa u cilju zapošljavanja i održavanja zaposlenosti osoba s invaliditetom kod </a:t>
            </a:r>
            <a:r>
              <a:rPr lang="hr-HR" sz="1700" i="1" dirty="0" smtClean="0"/>
              <a:t>neprofitnih organizacija koje obavljaju dio gospodarske djelatnosti na otvorenom tržištu rada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ovčanu nagradu za zapošljavanje izvan kvote</a:t>
            </a:r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700" i="1" dirty="0" smtClean="0">
                <a:solidFill>
                  <a:prstClr val="black"/>
                </a:solidFill>
              </a:rPr>
              <a:t>*sufinanciranje </a:t>
            </a:r>
            <a:r>
              <a:rPr lang="hr-HR" sz="1700" i="1" dirty="0">
                <a:solidFill>
                  <a:prstClr val="black"/>
                </a:solidFill>
              </a:rPr>
              <a:t>troškova prijevoza osoba s </a:t>
            </a:r>
            <a:r>
              <a:rPr lang="hr-HR" sz="1700" i="1" dirty="0" smtClean="0">
                <a:solidFill>
                  <a:prstClr val="black"/>
                </a:solidFill>
              </a:rPr>
              <a:t>invaliditetom (od 01.01.2021. god.)</a:t>
            </a:r>
            <a:endParaRPr lang="hr-HR" sz="1700" i="1" dirty="0">
              <a:solidFill>
                <a:prstClr val="black"/>
              </a:solidFill>
            </a:endParaRPr>
          </a:p>
          <a:p>
            <a:pPr marL="393192" lvl="1" indent="0">
              <a:buNone/>
            </a:pPr>
            <a:endParaRPr lang="hr-HR" sz="1050" dirty="0" smtClean="0"/>
          </a:p>
          <a:p>
            <a:pPr lvl="1"/>
            <a:endParaRPr lang="hr-HR" sz="2200" dirty="0"/>
          </a:p>
          <a:p>
            <a:pPr marL="393192" lvl="1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4</a:t>
            </a:fld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88832" cy="56207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2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357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5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Naslov 2"/>
          <p:cNvSpPr>
            <a:spLocks noGrp="1"/>
          </p:cNvSpPr>
          <p:nvPr>
            <p:ph type="title"/>
          </p:nvPr>
        </p:nvSpPr>
        <p:spPr>
          <a:xfrm>
            <a:off x="935088" y="836712"/>
            <a:ext cx="8208912" cy="500224"/>
          </a:xfrm>
        </p:spPr>
        <p:txBody>
          <a:bodyPr>
            <a:noAutofit/>
          </a:bodyPr>
          <a:lstStyle/>
          <a:p>
            <a:pPr algn="l"/>
            <a:r>
              <a:rPr lang="hr-H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Vrste poticaja</a:t>
            </a:r>
            <a:endParaRPr lang="hr-H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zervirano mjesto sadržaja 1"/>
          <p:cNvSpPr>
            <a:spLocks noGrp="1"/>
          </p:cNvSpPr>
          <p:nvPr>
            <p:ph idx="1"/>
          </p:nvPr>
        </p:nvSpPr>
        <p:spPr>
          <a:xfrm>
            <a:off x="251520" y="1425737"/>
            <a:ext cx="8201144" cy="4762482"/>
          </a:xfrm>
        </p:spPr>
        <p:txBody>
          <a:bodyPr>
            <a:normAutofit/>
          </a:bodyPr>
          <a:lstStyle/>
          <a:p>
            <a:pPr marL="523875" lvl="1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hr-HR" sz="1800" u="sng" dirty="0"/>
              <a:t>S</a:t>
            </a:r>
            <a:r>
              <a:rPr lang="hr-HR" sz="1800" u="sng" dirty="0" smtClean="0"/>
              <a:t>ubvencija </a:t>
            </a:r>
            <a:r>
              <a:rPr lang="hr-HR" sz="1800" u="sng" dirty="0"/>
              <a:t>plaće za osobu s </a:t>
            </a:r>
            <a:r>
              <a:rPr lang="hr-HR" sz="1800" u="sng" dirty="0" smtClean="0"/>
              <a:t>invaliditetom</a:t>
            </a: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subvencija iznosi 10-70</a:t>
            </a:r>
            <a:r>
              <a:rPr lang="hr-HR" sz="1800" dirty="0"/>
              <a:t>% osnovice za izračun subvencije -</a:t>
            </a:r>
            <a:r>
              <a:rPr lang="hr-HR" sz="1800" dirty="0" smtClean="0"/>
              <a:t> %-tak utvrđuje Centar za profesionalnu rehabilitaciju  - </a:t>
            </a:r>
            <a:r>
              <a:rPr lang="hr-HR" sz="1800" i="1" dirty="0" smtClean="0"/>
              <a:t>usluga 10. Procjena radne učinkovitosti</a:t>
            </a:r>
          </a:p>
          <a:p>
            <a:pPr marL="630936" lvl="2" indent="0">
              <a:buNone/>
            </a:pPr>
            <a:endParaRPr lang="hr-HR" sz="1800" i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temeljem nalaza </a:t>
            </a:r>
            <a:r>
              <a:rPr lang="hr-HR" sz="1800" dirty="0"/>
              <a:t>i mišljenja o procjeni radne učinkovitosti </a:t>
            </a:r>
            <a:r>
              <a:rPr lang="hr-HR" sz="1800" dirty="0" smtClean="0"/>
              <a:t>Centra, </a:t>
            </a:r>
            <a:r>
              <a:rPr lang="hr-HR" sz="1800" dirty="0"/>
              <a:t>ostvarenje prava na subvenciju </a:t>
            </a:r>
            <a:r>
              <a:rPr lang="hr-HR" sz="1800" u="sng" dirty="0"/>
              <a:t>po isteku tri mjeseca od </a:t>
            </a:r>
            <a:r>
              <a:rPr lang="hr-HR" sz="1800" u="sng" dirty="0" smtClean="0"/>
              <a:t>dana upisa u Očevidnik (</a:t>
            </a:r>
            <a:r>
              <a:rPr lang="hr-HR" sz="1800" dirty="0" smtClean="0"/>
              <a:t>Pravilnik </a:t>
            </a:r>
            <a:r>
              <a:rPr lang="hr-HR" sz="1800" dirty="0"/>
              <a:t>o profesionalnoj rehabilitaciji i centrima za profesionalnu rehabilitaciju osoba s </a:t>
            </a:r>
            <a:r>
              <a:rPr lang="hr-HR" sz="1800" dirty="0" smtClean="0"/>
              <a:t>invaliditetom)</a:t>
            </a:r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osnovica izračuna u 2020. godini = minimalna </a:t>
            </a:r>
            <a:r>
              <a:rPr lang="hr-HR" sz="1800" dirty="0"/>
              <a:t>plaća utvrđena posebnim </a:t>
            </a:r>
            <a:r>
              <a:rPr lang="hr-HR" sz="1800" dirty="0" smtClean="0"/>
              <a:t>propisom (iznosila </a:t>
            </a:r>
            <a:r>
              <a:rPr lang="hr-HR" sz="1800" b="1" dirty="0" smtClean="0"/>
              <a:t>4.062,51</a:t>
            </a:r>
            <a:r>
              <a:rPr lang="hr-HR" sz="1800" dirty="0" smtClean="0"/>
              <a:t> kn)</a:t>
            </a:r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i="1" dirty="0" smtClean="0"/>
              <a:t>*</a:t>
            </a:r>
            <a:r>
              <a:rPr lang="hr-HR" sz="1800" i="1" u="sng" dirty="0"/>
              <a:t>od 01.01.2021</a:t>
            </a:r>
            <a:r>
              <a:rPr lang="hr-HR" sz="1800" i="1" u="sng" dirty="0" smtClean="0"/>
              <a:t>. god. </a:t>
            </a:r>
            <a:r>
              <a:rPr lang="hr-HR" sz="1800" i="1" u="sng" dirty="0"/>
              <a:t>osnovica izračuna je bruto I plaća zaposlene OSI</a:t>
            </a:r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8555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6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Rezervirano mjesto sadržaja 1"/>
          <p:cNvSpPr>
            <a:spLocks noGrp="1"/>
          </p:cNvSpPr>
          <p:nvPr>
            <p:ph idx="1"/>
          </p:nvPr>
        </p:nvSpPr>
        <p:spPr>
          <a:xfrm>
            <a:off x="261200" y="1268760"/>
            <a:ext cx="8568952" cy="4968552"/>
          </a:xfrm>
        </p:spPr>
        <p:txBody>
          <a:bodyPr>
            <a:normAutofit fontScale="92500" lnSpcReduction="10000"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S</a:t>
            </a:r>
            <a:r>
              <a:rPr lang="hr-HR" sz="2000" u="sng" dirty="0" smtClean="0"/>
              <a:t>ufinanciranje </a:t>
            </a:r>
            <a:r>
              <a:rPr lang="hr-HR" sz="2000" u="sng" dirty="0"/>
              <a:t>troškova </a:t>
            </a:r>
            <a:r>
              <a:rPr lang="hr-HR" sz="2000" u="sng" dirty="0" smtClean="0"/>
              <a:t>obrazovanja </a:t>
            </a:r>
            <a:r>
              <a:rPr lang="hr-HR" sz="2000" dirty="0" smtClean="0"/>
              <a:t>(osposobljavanja i usavršavanja) za </a:t>
            </a:r>
            <a:r>
              <a:rPr lang="hr-HR" sz="2000" dirty="0"/>
              <a:t>osobu s </a:t>
            </a:r>
            <a:r>
              <a:rPr lang="hr-HR" sz="2000" dirty="0" smtClean="0"/>
              <a:t>invaliditetom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u="sng" dirty="0" smtClean="0"/>
              <a:t>osposobljavanje</a:t>
            </a:r>
            <a:r>
              <a:rPr lang="hr-HR" sz="1800" dirty="0" smtClean="0"/>
              <a:t> – stjecanje teorijskog i praktičnog znanja potrebnog za obavljanje poslova jednostavnije složenosti (težište na praktičnom savladavanju i usvajanju znanja i vještina radnih operacija)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u="sng" dirty="0" smtClean="0"/>
              <a:t>usavršavanje</a:t>
            </a:r>
            <a:r>
              <a:rPr lang="hr-HR" sz="1800" dirty="0" smtClean="0"/>
              <a:t> – programi namijenjeni stručnjacima sa najmanje završenom srednjom naobrazbom koji proširuju stručno znanje u skladu s potrebama tržišta rada i razvojem novih tehnologija</a:t>
            </a:r>
          </a:p>
          <a:p>
            <a:pPr marL="630936" lvl="2" indent="0">
              <a:buNone/>
            </a:pPr>
            <a:endParaRPr lang="hr-HR" sz="11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50 -70 % iznosa troškova</a:t>
            </a:r>
          </a:p>
          <a:p>
            <a:pPr marL="1077913" lvl="2">
              <a:buFont typeface="Courier New" panose="02070309020205020404" pitchFamily="49" charset="0"/>
              <a:buChar char="o"/>
            </a:pPr>
            <a:r>
              <a:rPr lang="hr-HR" sz="1800" dirty="0"/>
              <a:t>upisnina</a:t>
            </a:r>
          </a:p>
          <a:p>
            <a:pPr marL="1077913" lvl="2">
              <a:buFont typeface="Courier New" panose="02070309020205020404" pitchFamily="49" charset="0"/>
              <a:buChar char="o"/>
            </a:pPr>
            <a:r>
              <a:rPr lang="hr-HR" sz="1800" dirty="0"/>
              <a:t>prijevoz (za osobu s invaliditetom i za osobu koja joj je pratitelj) – u međugradskom ili međumjesnom prijevozu</a:t>
            </a:r>
          </a:p>
          <a:p>
            <a:pPr marL="849313" lvl="2" indent="0">
              <a:buNone/>
            </a:pPr>
            <a:endParaRPr lang="hr-HR" sz="11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programi obrazovanja u trajanju od najduže 6 mjeseci (iznimno do 12 mjeseci)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ne za programe obrazovanja koji su završeni ili su u tijeku u trenutku podnošenja zahtjeva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obveza neotkazivanja ugovora o radu 12 mjeseci od dana završetka obrazovanja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78646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7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Rezervirano mjesto sadržaja 1"/>
          <p:cNvSpPr>
            <a:spLocks noGrp="1"/>
          </p:cNvSpPr>
          <p:nvPr>
            <p:ph idx="1"/>
          </p:nvPr>
        </p:nvSpPr>
        <p:spPr>
          <a:xfrm>
            <a:off x="395536" y="836712"/>
            <a:ext cx="8085584" cy="5472607"/>
          </a:xfrm>
        </p:spPr>
        <p:txBody>
          <a:bodyPr>
            <a:no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S</a:t>
            </a:r>
            <a:r>
              <a:rPr lang="hr-HR" sz="2000" u="sng" dirty="0" smtClean="0"/>
              <a:t>ufinanciranje </a:t>
            </a:r>
            <a:r>
              <a:rPr lang="hr-HR" sz="2000" u="sng" dirty="0"/>
              <a:t>troškova  </a:t>
            </a:r>
            <a:r>
              <a:rPr lang="hr-HR" sz="2000" u="sng" dirty="0" smtClean="0"/>
              <a:t>za prilagodbu radnog mjesta – </a:t>
            </a:r>
            <a:r>
              <a:rPr lang="hr-HR" sz="2000" u="sng" dirty="0"/>
              <a:t>arhitektonska </a:t>
            </a:r>
            <a:r>
              <a:rPr lang="hr-HR" sz="2000" u="sng" dirty="0" smtClean="0"/>
              <a:t>prilagodba</a:t>
            </a:r>
            <a:endParaRPr lang="hr-HR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nalaz </a:t>
            </a:r>
            <a:r>
              <a:rPr lang="hr-HR" sz="1800" dirty="0"/>
              <a:t>i mišljenje centra za profesionalnu rehabilitaciju o utvrđenoj potrebi prilagodbi – </a:t>
            </a:r>
            <a:r>
              <a:rPr lang="hr-HR" sz="1800" i="1" dirty="0"/>
              <a:t>usluga 9. Izrada plana prilagodbe radnog mjesta i radnog okoliša (arhitektonska prilagodba) te potrebne prilagodbe opreme i sredstava za rad (tehnička prilagodba)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visini stvarnih troškova prilagodbe, ali maksimalno do 40 osnovica (minimalna plaća) za jednu osobu s invaliditetom </a:t>
            </a:r>
            <a:r>
              <a:rPr lang="hr-HR" sz="1800" dirty="0" smtClean="0"/>
              <a:t>(u 2020. god. iznosilo 162.500,00 </a:t>
            </a:r>
            <a:r>
              <a:rPr lang="hr-HR" sz="1800" dirty="0"/>
              <a:t>kn)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troškove prilagodbe radnog mjesta ubraja se i trošak izrade nalaza i mišljenja </a:t>
            </a:r>
            <a:r>
              <a:rPr lang="hr-HR" sz="1800" dirty="0" smtClean="0"/>
              <a:t>centra</a:t>
            </a:r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obveza neotkazivanja ugovora o radu 24 mjeseca od dana kada su odobrena sredstva isplaćena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293804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8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Rezervirano mjesto sadržaja 1"/>
          <p:cNvSpPr>
            <a:spLocks noGrp="1"/>
          </p:cNvSpPr>
          <p:nvPr>
            <p:ph idx="1"/>
          </p:nvPr>
        </p:nvSpPr>
        <p:spPr>
          <a:xfrm>
            <a:off x="251520" y="965598"/>
            <a:ext cx="7992888" cy="5544615"/>
          </a:xfrm>
        </p:spPr>
        <p:txBody>
          <a:bodyPr>
            <a:no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 smtClean="0"/>
              <a:t>Sufinanciranje </a:t>
            </a:r>
            <a:r>
              <a:rPr lang="hr-HR" sz="2000" u="sng" dirty="0"/>
              <a:t>troškova za prilagodbu uvjeta rada – tehnička </a:t>
            </a:r>
            <a:r>
              <a:rPr lang="hr-HR" sz="2000" u="sng" dirty="0" smtClean="0"/>
              <a:t>prilagodba</a:t>
            </a:r>
            <a:endParaRPr lang="hr-HR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nalaz i mišljenje centra za profesionalnu rehabilitaciju o utvrđenoj potrebi prilagodbi – </a:t>
            </a:r>
            <a:r>
              <a:rPr lang="hr-HR" sz="1800" i="1" dirty="0" smtClean="0"/>
              <a:t>usluga 9. Izrada plana prilagodbe radnog mjesta i radnog okoliša (arhitektonska prilagodba) te potrebne prilagodbe opreme i sredstava za rad (tehnička prilagodba)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u </a:t>
            </a:r>
            <a:r>
              <a:rPr lang="hr-HR" sz="1800" dirty="0"/>
              <a:t>visini stvarnih troškova prilagodbe, ali maksimalno do 40 osnovica (minimalna plaća) za jednu osobu s invaliditetom </a:t>
            </a:r>
            <a:r>
              <a:rPr lang="hr-HR" sz="1800" dirty="0" smtClean="0"/>
              <a:t>(u 2020. god. iznosilo 162.500,00 </a:t>
            </a:r>
            <a:r>
              <a:rPr lang="hr-HR" sz="1800" dirty="0"/>
              <a:t>kn</a:t>
            </a:r>
            <a:r>
              <a:rPr lang="hr-HR" sz="18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troškove prilagodbe radnog mjesta ubraja se i trošak izrade nalaza i mišljenja </a:t>
            </a:r>
            <a:r>
              <a:rPr lang="hr-HR" sz="1800" dirty="0" smtClean="0"/>
              <a:t>centra</a:t>
            </a:r>
          </a:p>
          <a:p>
            <a:pPr marL="630936" lvl="2" indent="0">
              <a:buNone/>
            </a:pPr>
            <a:endParaRPr lang="hr-HR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obveza neotkazivanja ugovora o radu 24 mjeseca od dana kada su odobrena sredstva isplaćena</a:t>
            </a:r>
          </a:p>
          <a:p>
            <a:pPr marL="630936" lvl="2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56791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9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65598"/>
            <a:ext cx="7704856" cy="5211192"/>
          </a:xfrm>
        </p:spPr>
        <p:txBody>
          <a:bodyPr>
            <a:norm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Naknada u visini uplaćenog doprinosa za obvezno zdravstveno </a:t>
            </a:r>
            <a:r>
              <a:rPr lang="hr-HR" sz="2000" u="sng" dirty="0" smtClean="0"/>
              <a:t>osiguranje</a:t>
            </a:r>
            <a:endParaRPr lang="hr-HR" sz="22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udruga koja zapošljava više osoba s invaliditetom od propisane kvote/udruga koja </a:t>
            </a:r>
            <a:r>
              <a:rPr lang="hr-HR" sz="1800" dirty="0"/>
              <a:t>zapošljava manje od 20 </a:t>
            </a:r>
            <a:r>
              <a:rPr lang="hr-HR" sz="1800" dirty="0" smtClean="0"/>
              <a:t>radnika</a:t>
            </a:r>
            <a:r>
              <a:rPr lang="hr-HR" sz="1800" dirty="0"/>
              <a:t> </a:t>
            </a:r>
            <a:r>
              <a:rPr lang="hr-HR" sz="1800" dirty="0" smtClean="0"/>
              <a:t>a među kojima su osobe s invaliditetom=&gt;za </a:t>
            </a:r>
            <a:r>
              <a:rPr lang="hr-HR" sz="1800" dirty="0"/>
              <a:t>svaku osobu s invaliditetom koja je zaposlena izvan/iznad propisane kvote, pod uvjetom da je ista upisana u očevidnik zaposlenih osoba s </a:t>
            </a:r>
            <a:r>
              <a:rPr lang="hr-HR" sz="1800" dirty="0" smtClean="0"/>
              <a:t>invaliditetom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visina </a:t>
            </a:r>
            <a:r>
              <a:rPr lang="hr-HR" sz="1800" dirty="0"/>
              <a:t>iznosa naknade za doprinos </a:t>
            </a:r>
            <a:r>
              <a:rPr lang="hr-HR" sz="1800" dirty="0" smtClean="0"/>
              <a:t>prema </a:t>
            </a:r>
            <a:r>
              <a:rPr lang="hr-HR" sz="1800" dirty="0"/>
              <a:t>obračunatom i uplaćenom doprinosu sukladno propisima o doprinosima za obvezna </a:t>
            </a:r>
            <a:r>
              <a:rPr lang="hr-HR" sz="1800" dirty="0" smtClean="0"/>
              <a:t>osiguranja</a:t>
            </a:r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i="1" u="sng" dirty="0" smtClean="0"/>
              <a:t>*od 01.01.2021. god. subvencija doprinosa za sve zaposlene OSI upisane u Očevidnik (ne više samo za zaposlene iznad kvote); nije de </a:t>
            </a:r>
            <a:r>
              <a:rPr lang="hr-HR" sz="1800" i="1" u="sng" dirty="0" err="1" smtClean="0"/>
              <a:t>minimis</a:t>
            </a:r>
            <a:r>
              <a:rPr lang="hr-HR" sz="1800" i="1" u="sng" dirty="0" smtClean="0"/>
              <a:t> potpora</a:t>
            </a:r>
            <a:endParaRPr lang="hr-HR" sz="1800" i="1" u="sng" dirty="0"/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endParaRPr lang="hr-HR" sz="22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241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14677</TotalTime>
  <Words>2868</Words>
  <Application>Microsoft Office PowerPoint</Application>
  <PresentationFormat>On-screen Show (4:3)</PresentationFormat>
  <Paragraphs>260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Symbol</vt:lpstr>
      <vt:lpstr>Times New Roman</vt:lpstr>
      <vt:lpstr>Wingdings</vt:lpstr>
      <vt:lpstr>Wingdings 2</vt:lpstr>
      <vt:lpstr>Gomilanje</vt:lpstr>
      <vt:lpstr>Poticaji pri zapošljavanju osoba s invaliditetom  dodijeljeni udrugama u 2020. godini </vt:lpstr>
      <vt:lpstr>      Zakonska osnova u 2020. godini</vt:lpstr>
      <vt:lpstr>  </vt:lpstr>
      <vt:lpstr>  </vt:lpstr>
      <vt:lpstr>Vrste poticaja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Javni poziv – dodjela novčane pomoći poslodavcima koji zapošljavaju OSI na području pogođenom potresom  </vt:lpstr>
      <vt:lpstr>PowerPoint Presentation</vt:lpstr>
      <vt:lpstr>PowerPoint Presentation</vt:lpstr>
      <vt:lpstr>Statistički podaci za 2020. godinu</vt:lpstr>
      <vt:lpstr>PowerPoint Presentation</vt:lpstr>
      <vt:lpstr>PowerPoint Presentation</vt:lpstr>
    </vt:vector>
  </TitlesOfParts>
  <Company>Fond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Alen Kolar</dc:creator>
  <cp:lastModifiedBy>uzuvrh</cp:lastModifiedBy>
  <cp:revision>513</cp:revision>
  <cp:lastPrinted>2021-03-01T06:44:45Z</cp:lastPrinted>
  <dcterms:created xsi:type="dcterms:W3CDTF">2014-04-04T10:11:08Z</dcterms:created>
  <dcterms:modified xsi:type="dcterms:W3CDTF">2021-03-10T09:38:32Z</dcterms:modified>
</cp:coreProperties>
</file>